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0" r:id="rId4"/>
    <p:sldId id="262" r:id="rId5"/>
    <p:sldId id="259" r:id="rId6"/>
    <p:sldId id="265" r:id="rId7"/>
    <p:sldId id="264" r:id="rId8"/>
    <p:sldId id="268" r:id="rId9"/>
    <p:sldId id="271" r:id="rId10"/>
    <p:sldId id="263" r:id="rId11"/>
    <p:sldId id="267" r:id="rId12"/>
    <p:sldId id="269" r:id="rId13"/>
    <p:sldId id="272" r:id="rId14"/>
    <p:sldId id="273" r:id="rId15"/>
    <p:sldId id="270" r:id="rId16"/>
    <p:sldId id="275" r:id="rId17"/>
    <p:sldId id="276" r:id="rId18"/>
    <p:sldId id="277" r:id="rId19"/>
    <p:sldId id="279" r:id="rId20"/>
    <p:sldId id="280" r:id="rId21"/>
    <p:sldId id="26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080" autoAdjust="0"/>
  </p:normalViewPr>
  <p:slideViewPr>
    <p:cSldViewPr>
      <p:cViewPr varScale="1">
        <p:scale>
          <a:sx n="97" d="100"/>
          <a:sy n="97" d="100"/>
        </p:scale>
        <p:origin x="200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E1771-A7B1-4A91-958F-4C50DD45F4D7}" type="datetimeFigureOut">
              <a:rPr lang="en-PH" smtClean="0"/>
              <a:pPr/>
              <a:t>12/11/2019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B96F3-AB3B-4A44-870F-2FBB5484A874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357733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dirty="0"/>
              <a:t>Staff Presentation – 15</a:t>
            </a:r>
            <a:r>
              <a:rPr lang="en-ZA" baseline="30000" dirty="0"/>
              <a:t>th</a:t>
            </a:r>
            <a:r>
              <a:rPr lang="en-ZA" dirty="0"/>
              <a:t> February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B96F3-AB3B-4A44-870F-2FBB5484A874}" type="slidenum">
              <a:rPr lang="en-PH" smtClean="0"/>
              <a:pPr/>
              <a:t>1</a:t>
            </a:fld>
            <a:endParaRPr lang="en-PH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B96F3-AB3B-4A44-870F-2FBB5484A874}" type="slidenum">
              <a:rPr lang="en-PH" smtClean="0"/>
              <a:pPr/>
              <a:t>13</a:t>
            </a:fld>
            <a:endParaRPr lang="en-PH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Inattention – pre-frontal – immature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underaroused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takes more to wake them up – large, empty cup. Stimulant medication increases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bloodflow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the front of the brain, and increase production of neurotransmitters. EEG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programmes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also increase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bloodflow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the front, but longer. Train brain to refocus,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engage more of prefrontal.</a:t>
            </a:r>
            <a:endParaRPr lang="en-Z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ZA" dirty="0"/>
              <a:t>Inattentive – lower </a:t>
            </a:r>
            <a:r>
              <a:rPr lang="en-ZA" dirty="0" err="1"/>
              <a:t>norepinephrine</a:t>
            </a:r>
            <a:r>
              <a:rPr lang="en-ZA" dirty="0"/>
              <a:t> levels</a:t>
            </a:r>
          </a:p>
          <a:p>
            <a:r>
              <a:rPr lang="en-ZA" dirty="0"/>
              <a:t>Hyperactive</a:t>
            </a:r>
            <a:r>
              <a:rPr lang="en-ZA" baseline="0" dirty="0"/>
              <a:t> – lower Dopamine levels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B96F3-AB3B-4A44-870F-2FBB5484A874}" type="slidenum">
              <a:rPr lang="en-PH" smtClean="0"/>
              <a:pPr/>
              <a:t>14</a:t>
            </a:fld>
            <a:endParaRPr lang="en-PH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dirty="0"/>
              <a:t>Challenges: “Few people know the answer</a:t>
            </a:r>
            <a:r>
              <a:rPr lang="en-ZA" baseline="0" dirty="0"/>
              <a:t> to this....”</a:t>
            </a:r>
          </a:p>
          <a:p>
            <a:endParaRPr lang="en-ZA" baseline="0" dirty="0"/>
          </a:p>
          <a:p>
            <a:r>
              <a:rPr lang="en-ZA" baseline="0" dirty="0"/>
              <a:t>NOT one size fits all...adapt and connect.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B96F3-AB3B-4A44-870F-2FBB5484A874}" type="slidenum">
              <a:rPr lang="en-PH" smtClean="0"/>
              <a:pPr/>
              <a:t>15</a:t>
            </a:fld>
            <a:endParaRPr lang="en-PH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b="1" dirty="0"/>
              <a:t>Regular movement breaks</a:t>
            </a:r>
          </a:p>
          <a:p>
            <a:r>
              <a:rPr lang="en-ZA" b="1" dirty="0"/>
              <a:t>Timers/Watches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E3075-0C56-4D53-A916-E0C2456280F8}" type="slidenum">
              <a:rPr lang="en-ZA" smtClean="0"/>
              <a:pPr/>
              <a:t>16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918713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Processing speed: Take in stuff by eyes or ears, or motor reaction. 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Classroom: Difficult to engage with a new concept. Easy to hide – can go and work hard/differently at home</a:t>
            </a:r>
            <a:endParaRPr lang="en-Z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 – can’t hide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can misinterpret the question. Miss steps, i.e., part 2 or 2/3 marks. Stress &gt; slows down processing, more errors. Slower reading and writing. Quickly retrieving info from memory. Understanding and following directions. Trouble with social interactions - </a:t>
            </a:r>
            <a:endParaRPr lang="en-Z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Strategies: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Extra time. Ask for notes from teacher, add in notes from textbook, record the lecture (video). Notes beforehand – track what is being said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Taking notes and listening slows processing speed). Time planning with additional time. Keep anxiety down by putting in work far ahead of time. Selling Support Classes: learning, giving your brain some time to absorb, and engaging again, helps information go from your working memory to your long-term memory. Break tasks into blocks, with due dates for each. </a:t>
            </a:r>
            <a:endParaRPr lang="en-Z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B96F3-AB3B-4A44-870F-2FBB5484A874}" type="slidenum">
              <a:rPr lang="en-PH" smtClean="0"/>
              <a:pPr/>
              <a:t>17</a:t>
            </a:fld>
            <a:endParaRPr lang="en-PH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B96F3-AB3B-4A44-870F-2FBB5484A874}" type="slidenum">
              <a:rPr lang="en-PH" smtClean="0"/>
              <a:pPr/>
              <a:t>18</a:t>
            </a:fld>
            <a:endParaRPr lang="en-P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dirty="0"/>
              <a:t>EF: Skill that allows you to manage yourself, your time and your materials.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B96F3-AB3B-4A44-870F-2FBB5484A874}" type="slidenum">
              <a:rPr lang="en-PH" smtClean="0"/>
              <a:pPr/>
              <a:t>2</a:t>
            </a:fld>
            <a:endParaRPr lang="en-P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b="1" dirty="0"/>
              <a:t>Survival:</a:t>
            </a:r>
            <a:r>
              <a:rPr lang="en-ZA" b="1" baseline="0" dirty="0"/>
              <a:t> </a:t>
            </a:r>
            <a:r>
              <a:rPr lang="en-ZA" b="0" baseline="0" dirty="0"/>
              <a:t>Instinct, breathing, swallowing, heartbeat. Fight, Flight and Freeze response. Releases adrenalin and </a:t>
            </a:r>
            <a:r>
              <a:rPr lang="en-ZA" b="0" baseline="0" dirty="0" err="1"/>
              <a:t>cortisol</a:t>
            </a:r>
            <a:r>
              <a:rPr lang="en-ZA" b="0" baseline="0" dirty="0"/>
              <a:t> – stress hormones.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b="1" baseline="0" dirty="0"/>
              <a:t>Emotional:</a:t>
            </a:r>
            <a:r>
              <a:rPr lang="en-ZA" b="0" baseline="0" dirty="0"/>
              <a:t> Emotions – memories, feelings, emotional reactions, play. When Limbic system is </a:t>
            </a:r>
            <a:r>
              <a:rPr lang="en-ZA" b="0" baseline="0" dirty="0" err="1"/>
              <a:t>overstimulated</a:t>
            </a:r>
            <a:r>
              <a:rPr lang="en-ZA" b="0" baseline="0" dirty="0"/>
              <a:t> – shuts down – no access to language or decision-making!!! Flip lid!</a:t>
            </a:r>
            <a:endParaRPr lang="en-ZA" b="1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b="1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b="1" dirty="0"/>
              <a:t>Frontal Lobe: </a:t>
            </a:r>
            <a:r>
              <a:rPr lang="en-ZA" dirty="0"/>
              <a:t>Planning, language, logic and will, decision-making, organising, emotional and behavioural control, flexible thinking, attention, working memory, personality.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B96F3-AB3B-4A44-870F-2FBB5484A874}" type="slidenum">
              <a:rPr lang="en-PH" smtClean="0"/>
              <a:pPr/>
              <a:t>3</a:t>
            </a:fld>
            <a:endParaRPr lang="en-P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dirty="0"/>
              <a:t>Challenges:.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E3075-0C56-4D53-A916-E0C2456280F8}" type="slidenum">
              <a:rPr lang="en-ZA" smtClean="0"/>
              <a:pPr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07678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dirty="0"/>
              <a:t>Nick Example...</a:t>
            </a:r>
          </a:p>
          <a:p>
            <a:r>
              <a:rPr lang="en-ZA" dirty="0"/>
              <a:t>Teaching kids how to think and</a:t>
            </a:r>
            <a:r>
              <a:rPr lang="en-ZA" baseline="0" dirty="0"/>
              <a:t> plan....</a:t>
            </a:r>
          </a:p>
          <a:p>
            <a:r>
              <a:rPr lang="en-ZA" baseline="0" dirty="0"/>
              <a:t>Look and FEEL</a:t>
            </a:r>
          </a:p>
          <a:p>
            <a:r>
              <a:rPr lang="en-ZA" baseline="0" dirty="0"/>
              <a:t>Training forward thinking (think in pictures)</a:t>
            </a:r>
          </a:p>
          <a:p>
            <a:r>
              <a:rPr lang="en-ZA" baseline="0" dirty="0"/>
              <a:t>Break into steps</a:t>
            </a:r>
          </a:p>
          <a:p>
            <a:r>
              <a:rPr lang="en-ZA" baseline="0" dirty="0"/>
              <a:t>Starting- verbal mediation cue...first...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E3075-0C56-4D53-A916-E0C2456280F8}" type="slidenum">
              <a:rPr lang="en-ZA" smtClean="0"/>
              <a:pPr/>
              <a:t>7</a:t>
            </a:fld>
            <a:endParaRPr lang="en-Z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dirty="0"/>
              <a:t>For activation, organisation, planning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B96F3-AB3B-4A44-870F-2FBB5484A874}" type="slidenum">
              <a:rPr lang="en-PH" smtClean="0"/>
              <a:pPr/>
              <a:t>9</a:t>
            </a:fld>
            <a:endParaRPr lang="en-PH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dirty="0" err="1"/>
              <a:t>MyHomework</a:t>
            </a:r>
            <a:r>
              <a:rPr lang="en-ZA" dirty="0"/>
              <a:t> App – homework scheduler and organiser</a:t>
            </a:r>
          </a:p>
          <a:p>
            <a:r>
              <a:rPr lang="en-ZA" dirty="0" err="1"/>
              <a:t>Any.do</a:t>
            </a:r>
            <a:r>
              <a:rPr lang="en-ZA" dirty="0"/>
              <a:t> – </a:t>
            </a:r>
            <a:r>
              <a:rPr lang="en-ZA" dirty="0" err="1"/>
              <a:t>reminders,to</a:t>
            </a:r>
            <a:r>
              <a:rPr lang="en-ZA" dirty="0"/>
              <a:t>-do</a:t>
            </a:r>
            <a:r>
              <a:rPr lang="en-ZA" baseline="0" dirty="0"/>
              <a:t> lists, notes and events</a:t>
            </a:r>
          </a:p>
          <a:p>
            <a:r>
              <a:rPr lang="en-ZA" baseline="0" dirty="0"/>
              <a:t>Remember the milk – priorities, due dates, time estimates, repeating lists, tags, etc. </a:t>
            </a:r>
          </a:p>
          <a:p>
            <a:r>
              <a:rPr lang="en-ZA" baseline="0" dirty="0" err="1"/>
              <a:t>Toggl</a:t>
            </a:r>
            <a:r>
              <a:rPr lang="en-ZA" baseline="0" dirty="0"/>
              <a:t> – time tracking - graphs of websites/time – free, no download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baseline="0" dirty="0"/>
              <a:t>30/30 – set timers to complete tasks</a:t>
            </a:r>
            <a:endParaRPr lang="en-ZA" dirty="0"/>
          </a:p>
          <a:p>
            <a:r>
              <a:rPr lang="en-ZA" baseline="0" dirty="0"/>
              <a:t>Cold Turkey – Windows. Blocks websites, timer. – download, free.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B96F3-AB3B-4A44-870F-2FBB5484A874}" type="slidenum">
              <a:rPr lang="en-PH" smtClean="0"/>
              <a:pPr/>
              <a:t>10</a:t>
            </a:fld>
            <a:endParaRPr lang="en-PH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dirty="0"/>
              <a:t>Concept of time – Cold</a:t>
            </a:r>
            <a:r>
              <a:rPr lang="en-ZA" baseline="0" dirty="0"/>
              <a:t> turkey/30-30. </a:t>
            </a:r>
            <a:r>
              <a:rPr lang="en-ZA" dirty="0"/>
              <a:t>– begin to see what a day looks like - where can I steal time?</a:t>
            </a:r>
          </a:p>
          <a:p>
            <a:r>
              <a:rPr lang="en-ZA" dirty="0"/>
              <a:t>Time robbers – what is getting in the way of productivity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B96F3-AB3B-4A44-870F-2FBB5484A874}" type="slidenum">
              <a:rPr lang="en-PH" smtClean="0"/>
              <a:pPr/>
              <a:t>11</a:t>
            </a:fld>
            <a:endParaRPr lang="en-PH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dirty="0"/>
              <a:t>To match demands of a task.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E3075-0C56-4D53-A916-E0C2456280F8}" type="slidenum">
              <a:rPr lang="en-ZA" smtClean="0"/>
              <a:pPr/>
              <a:t>12</a:t>
            </a:fld>
            <a:endParaRPr lang="en-Z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91000" y="2362200"/>
            <a:ext cx="4800600" cy="1470025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3810000"/>
            <a:ext cx="4800600" cy="990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70C0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4906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38400"/>
            <a:ext cx="3008313" cy="3687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070C0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9199"/>
            <a:ext cx="5486400" cy="3508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 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asey%20Anley\Downloads\What%20ADHD%20Feels%20Like.mp4" TargetMode="Externa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ldaamerica.org/the-reading-brain-executive-function-hard-at-work/" TargetMode="External"/><Relationship Id="rId3" Type="http://schemas.openxmlformats.org/officeDocument/2006/relationships/hyperlink" Target="http://www.slideshare.net/epetrosky/executive-functioning-in-the-classroom-3424978" TargetMode="External"/><Relationship Id="rId7" Type="http://schemas.openxmlformats.org/officeDocument/2006/relationships/hyperlink" Target="https://youtu.be/NL483G4xKu0" TargetMode="External"/><Relationship Id="rId2" Type="http://schemas.openxmlformats.org/officeDocument/2006/relationships/hyperlink" Target="https://goo.gl/t9vYN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lideshare.net/LynneKenney/kenney-ef-v4-children-and-adolescents-nov-2014" TargetMode="External"/><Relationship Id="rId5" Type="http://schemas.openxmlformats.org/officeDocument/2006/relationships/hyperlink" Target="https://youtu.be/8LAx0i2bAEU" TargetMode="External"/><Relationship Id="rId4" Type="http://schemas.openxmlformats.org/officeDocument/2006/relationships/hyperlink" Target="https://prezi.com/mx7tr3k7nr71/task-planning-and-execution-the-get-ready-do-done-model/" TargetMode="External"/><Relationship Id="rId9" Type="http://schemas.openxmlformats.org/officeDocument/2006/relationships/hyperlink" Target="https://youtu.be/SiyBNZEuPPc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dium.com/homeland-security/part-one-understanding-heuristics-and-biases-in-homeland-security-the-triune-brain-d374317f508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0" y="2669458"/>
            <a:ext cx="4800600" cy="1162767"/>
          </a:xfrm>
        </p:spPr>
        <p:txBody>
          <a:bodyPr>
            <a:noAutofit/>
          </a:bodyPr>
          <a:lstStyle/>
          <a:p>
            <a:r>
              <a:rPr lang="en-PH" sz="5600" dirty="0"/>
              <a:t>Executive Functioning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3400" y="4114800"/>
            <a:ext cx="4800600" cy="990600"/>
          </a:xfrm>
        </p:spPr>
        <p:txBody>
          <a:bodyPr>
            <a:normAutofit/>
          </a:bodyPr>
          <a:lstStyle/>
          <a:p>
            <a:r>
              <a:rPr lang="en-PH" sz="4000" dirty="0"/>
              <a:t>Session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14800" y="54864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sp>
        <p:nvSpPr>
          <p:cNvPr id="5" name="TextBox 4"/>
          <p:cNvSpPr txBox="1"/>
          <p:nvPr/>
        </p:nvSpPr>
        <p:spPr>
          <a:xfrm>
            <a:off x="4343400" y="5257800"/>
            <a:ext cx="4495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dirty="0">
                <a:solidFill>
                  <a:schemeClr val="bg1"/>
                </a:solidFill>
              </a:rPr>
              <a:t>Staff Presentation </a:t>
            </a:r>
          </a:p>
          <a:p>
            <a:pPr algn="ctr"/>
            <a:r>
              <a:rPr lang="en-ZA" sz="3600" dirty="0">
                <a:solidFill>
                  <a:schemeClr val="bg1"/>
                </a:solidFill>
              </a:rPr>
              <a:t> 15</a:t>
            </a:r>
            <a:r>
              <a:rPr lang="en-ZA" sz="3600" baseline="30000" dirty="0">
                <a:solidFill>
                  <a:schemeClr val="bg1"/>
                </a:solidFill>
              </a:rPr>
              <a:t>th</a:t>
            </a:r>
            <a:r>
              <a:rPr lang="en-ZA" sz="3600" dirty="0">
                <a:solidFill>
                  <a:schemeClr val="bg1"/>
                </a:solidFill>
              </a:rPr>
              <a:t> February 2017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73445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06963"/>
          </a:xfrm>
        </p:spPr>
        <p:txBody>
          <a:bodyPr>
            <a:normAutofit fontScale="77500" lnSpcReduction="20000"/>
          </a:bodyPr>
          <a:lstStyle/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pPr algn="ctr">
              <a:buNone/>
            </a:pPr>
            <a:r>
              <a:rPr lang="en-ZA" b="1" u="sng" dirty="0"/>
              <a:t>Apps for planning and organisation</a:t>
            </a:r>
          </a:p>
          <a:p>
            <a:pPr algn="ctr">
              <a:buNone/>
            </a:pPr>
            <a:endParaRPr lang="en-ZA" b="1" u="sng" dirty="0"/>
          </a:p>
          <a:p>
            <a:pPr algn="ctr">
              <a:buNone/>
            </a:pPr>
            <a:r>
              <a:rPr lang="en-ZA" b="1" dirty="0" err="1"/>
              <a:t>MyHomework</a:t>
            </a:r>
            <a:r>
              <a:rPr lang="en-ZA" b="1" dirty="0"/>
              <a:t> (</a:t>
            </a:r>
            <a:r>
              <a:rPr lang="en-ZA" b="1" dirty="0" err="1"/>
              <a:t>iOS</a:t>
            </a:r>
            <a:r>
              <a:rPr lang="en-ZA" b="1" dirty="0"/>
              <a:t>/Android)</a:t>
            </a:r>
          </a:p>
          <a:p>
            <a:pPr algn="ctr">
              <a:buNone/>
            </a:pPr>
            <a:r>
              <a:rPr lang="en-ZA" b="1" dirty="0" err="1"/>
              <a:t>Any.do</a:t>
            </a:r>
            <a:r>
              <a:rPr lang="en-ZA" b="1" dirty="0"/>
              <a:t> (</a:t>
            </a:r>
            <a:r>
              <a:rPr lang="en-ZA" b="1" dirty="0" err="1"/>
              <a:t>iOS</a:t>
            </a:r>
            <a:r>
              <a:rPr lang="en-ZA" b="1" dirty="0"/>
              <a:t>/Android)</a:t>
            </a:r>
          </a:p>
          <a:p>
            <a:pPr algn="ctr">
              <a:buNone/>
            </a:pPr>
            <a:r>
              <a:rPr lang="en-ZA" b="1" dirty="0"/>
              <a:t>Remember the Milk (</a:t>
            </a:r>
            <a:r>
              <a:rPr lang="en-ZA" b="1" dirty="0" err="1"/>
              <a:t>iOS</a:t>
            </a:r>
            <a:r>
              <a:rPr lang="en-ZA" b="1" dirty="0"/>
              <a:t>) </a:t>
            </a:r>
          </a:p>
          <a:p>
            <a:pPr algn="ctr">
              <a:buNone/>
            </a:pPr>
            <a:r>
              <a:rPr lang="en-ZA" b="1" dirty="0" err="1"/>
              <a:t>Toggl</a:t>
            </a:r>
            <a:endParaRPr lang="en-ZA" b="1" dirty="0"/>
          </a:p>
          <a:p>
            <a:pPr algn="ctr">
              <a:buNone/>
            </a:pPr>
            <a:r>
              <a:rPr lang="en-ZA" b="1" dirty="0"/>
              <a:t>30/30(</a:t>
            </a:r>
            <a:r>
              <a:rPr lang="en-ZA" b="1" dirty="0" err="1"/>
              <a:t>iOS</a:t>
            </a:r>
            <a:r>
              <a:rPr lang="en-ZA" b="1" dirty="0"/>
              <a:t>)</a:t>
            </a:r>
          </a:p>
          <a:p>
            <a:pPr algn="ctr">
              <a:buNone/>
            </a:pPr>
            <a:r>
              <a:rPr lang="en-ZA" b="1" dirty="0"/>
              <a:t>Cold Turkey</a:t>
            </a:r>
          </a:p>
          <a:p>
            <a:pPr algn="ctr">
              <a:buNone/>
            </a:pPr>
            <a:r>
              <a:rPr lang="en-ZA" b="1" dirty="0"/>
              <a:t>Photos of the board/voice recording of instructions</a:t>
            </a:r>
          </a:p>
          <a:p>
            <a:pPr algn="ctr">
              <a:buNone/>
            </a:pPr>
            <a:endParaRPr lang="en-ZA" b="1" dirty="0"/>
          </a:p>
        </p:txBody>
      </p:sp>
      <p:pic>
        <p:nvPicPr>
          <p:cNvPr id="30722" name="Picture 2" descr="Image result for get ready do done mod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743200"/>
          </a:xfrm>
          <a:prstGeom prst="rect">
            <a:avLst/>
          </a:prstGeom>
          <a:noFill/>
        </p:spPr>
      </p:pic>
      <p:sp>
        <p:nvSpPr>
          <p:cNvPr id="11266" name="AutoShape 2" descr="Image result for app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pic>
        <p:nvPicPr>
          <p:cNvPr id="6" name="Picture 5" descr="app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733800"/>
            <a:ext cx="1905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Strategies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b="1" dirty="0"/>
              <a:t>Schedules with core timetables</a:t>
            </a:r>
            <a:endParaRPr lang="en-ZA" dirty="0"/>
          </a:p>
          <a:p>
            <a:pPr>
              <a:buNone/>
            </a:pPr>
            <a:endParaRPr lang="en-Z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828800"/>
            <a:ext cx="6457950" cy="4714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896" y="1600200"/>
            <a:ext cx="5050904" cy="4525963"/>
          </a:xfrm>
        </p:spPr>
        <p:txBody>
          <a:bodyPr>
            <a:normAutofit lnSpcReduction="10000"/>
          </a:bodyPr>
          <a:lstStyle/>
          <a:p>
            <a:r>
              <a:rPr lang="en-ZA" dirty="0"/>
              <a:t>Sustaining attention</a:t>
            </a:r>
            <a:endParaRPr lang="en-ZA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ZA" dirty="0"/>
              <a:t>Selective attention</a:t>
            </a:r>
          </a:p>
          <a:p>
            <a:r>
              <a:rPr lang="en-ZA" dirty="0"/>
              <a:t>Shifting focus</a:t>
            </a:r>
          </a:p>
          <a:p>
            <a:pPr lvl="1"/>
            <a:r>
              <a:rPr lang="en-ZA" dirty="0"/>
              <a:t>Challenges: </a:t>
            </a:r>
            <a:r>
              <a:rPr lang="en-ZA" dirty="0">
                <a:solidFill>
                  <a:srgbClr val="00B050"/>
                </a:solidFill>
              </a:rPr>
              <a:t>Once started, easily sidetracked. Impulsive. Problems transitioning. </a:t>
            </a:r>
            <a:r>
              <a:rPr lang="en-ZA" dirty="0" err="1">
                <a:solidFill>
                  <a:srgbClr val="00B050"/>
                </a:solidFill>
              </a:rPr>
              <a:t>Hyperfocus</a:t>
            </a:r>
            <a:r>
              <a:rPr lang="en-ZA" dirty="0">
                <a:solidFill>
                  <a:srgbClr val="00B050"/>
                </a:solidFill>
              </a:rPr>
              <a:t>. </a:t>
            </a:r>
            <a:r>
              <a:rPr lang="en-ZA" dirty="0">
                <a:solidFill>
                  <a:srgbClr val="0070C0"/>
                </a:solidFill>
              </a:rPr>
              <a:t>Little awareness of behaviour implications with peers.</a:t>
            </a:r>
          </a:p>
        </p:txBody>
      </p:sp>
      <p:sp>
        <p:nvSpPr>
          <p:cNvPr id="40962" name="AutoShape 2" descr="Image result for foc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40964" name="AutoShape 4" descr="Image result for foc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pic>
        <p:nvPicPr>
          <p:cNvPr id="40966" name="Picture 6" descr="Image result for focu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2708920"/>
            <a:ext cx="2477086" cy="2284983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2. Focus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What ADHD Feels Like</a:t>
            </a:r>
          </a:p>
        </p:txBody>
      </p:sp>
      <p:pic>
        <p:nvPicPr>
          <p:cNvPr id="4" name="What ADHD Feels Like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85800" y="1447800"/>
            <a:ext cx="7747001" cy="4357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8616927" cy="598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ZA" b="1" dirty="0"/>
              <a:t>Seating</a:t>
            </a:r>
            <a:r>
              <a:rPr lang="en-ZA" dirty="0"/>
              <a:t> – negotiated</a:t>
            </a:r>
          </a:p>
          <a:p>
            <a:r>
              <a:rPr lang="en-ZA" b="1" dirty="0"/>
              <a:t>Secret cue</a:t>
            </a:r>
          </a:p>
          <a:p>
            <a:r>
              <a:rPr lang="en-ZA" b="1" dirty="0"/>
              <a:t>Incorporate student interests</a:t>
            </a:r>
          </a:p>
          <a:p>
            <a:r>
              <a:rPr lang="en-ZA" b="1" dirty="0"/>
              <a:t>Movement break/task</a:t>
            </a:r>
          </a:p>
          <a:p>
            <a:r>
              <a:rPr lang="en-ZA" b="1" dirty="0"/>
              <a:t>Silent timer </a:t>
            </a:r>
          </a:p>
          <a:p>
            <a:r>
              <a:rPr lang="en-ZA" b="1" dirty="0"/>
              <a:t>‘Rubbish’ fact</a:t>
            </a:r>
          </a:p>
          <a:p>
            <a:r>
              <a:rPr lang="en-ZA" b="1" dirty="0"/>
              <a:t>Stress blob</a:t>
            </a:r>
          </a:p>
          <a:p>
            <a:r>
              <a:rPr lang="en-ZA" b="1" dirty="0"/>
              <a:t>10 minute summaries/shining points</a:t>
            </a:r>
          </a:p>
          <a:p>
            <a:r>
              <a:rPr lang="en-ZA" b="1" dirty="0"/>
              <a:t>Challenges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Regulating alertness</a:t>
            </a:r>
          </a:p>
          <a:p>
            <a:r>
              <a:rPr lang="en-ZA" dirty="0"/>
              <a:t>Sustaining effort</a:t>
            </a:r>
          </a:p>
          <a:p>
            <a:r>
              <a:rPr lang="en-ZA" dirty="0"/>
              <a:t>Time management</a:t>
            </a:r>
          </a:p>
          <a:p>
            <a:r>
              <a:rPr lang="en-ZA" dirty="0"/>
              <a:t>Sustaining processing speed</a:t>
            </a:r>
          </a:p>
          <a:p>
            <a:pPr lvl="1"/>
            <a:r>
              <a:rPr lang="en-ZA" dirty="0"/>
              <a:t>Challenges: </a:t>
            </a:r>
            <a:r>
              <a:rPr lang="en-ZA" dirty="0">
                <a:solidFill>
                  <a:srgbClr val="00B050"/>
                </a:solidFill>
              </a:rPr>
              <a:t>Drowsiness,                                              forgetting the steps, </a:t>
            </a:r>
            <a:r>
              <a:rPr lang="en-ZA" dirty="0">
                <a:solidFill>
                  <a:srgbClr val="0070C0"/>
                </a:solidFill>
              </a:rPr>
              <a:t>instant gratification vs. perseverance, motivation, </a:t>
            </a:r>
            <a:r>
              <a:rPr lang="en-ZA" dirty="0">
                <a:solidFill>
                  <a:srgbClr val="00B050"/>
                </a:solidFill>
              </a:rPr>
              <a:t>slow work speed, slow response time...</a:t>
            </a:r>
          </a:p>
        </p:txBody>
      </p:sp>
      <p:pic>
        <p:nvPicPr>
          <p:cNvPr id="39938" name="Picture 2" descr="Image result for learning effor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1556792"/>
            <a:ext cx="1807009" cy="2204864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3. Effort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Processing Speed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914400"/>
            <a:ext cx="646803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9" descr="bottleneck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09600" y="1600200"/>
            <a:ext cx="8118123" cy="456644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b="1" dirty="0"/>
              <a:t>Processing:</a:t>
            </a:r>
          </a:p>
          <a:p>
            <a:pPr lvl="1"/>
            <a:r>
              <a:rPr lang="en-ZA" b="1" dirty="0"/>
              <a:t>Notes to follow in class, class buddy</a:t>
            </a:r>
          </a:p>
          <a:p>
            <a:pPr lvl="1"/>
            <a:r>
              <a:rPr lang="en-ZA" b="1" dirty="0"/>
              <a:t>Take photos of the board/record instructions</a:t>
            </a:r>
          </a:p>
          <a:p>
            <a:pPr lvl="1"/>
            <a:r>
              <a:rPr lang="en-ZA" b="1" dirty="0"/>
              <a:t>Time to sink in</a:t>
            </a:r>
          </a:p>
          <a:p>
            <a:pPr lvl="1"/>
            <a:r>
              <a:rPr lang="en-ZA" b="1" dirty="0"/>
              <a:t>Time to process and formulate answer</a:t>
            </a:r>
          </a:p>
          <a:p>
            <a:pPr lvl="1"/>
            <a:r>
              <a:rPr lang="en-ZA" b="1" dirty="0"/>
              <a:t>Learn far in advance</a:t>
            </a:r>
          </a:p>
          <a:p>
            <a:pPr lvl="1"/>
            <a:r>
              <a:rPr lang="en-ZA" b="1" dirty="0"/>
              <a:t>Motivating for Support Classes</a:t>
            </a:r>
          </a:p>
          <a:p>
            <a:pPr lvl="1"/>
            <a:endParaRPr lang="en-ZA" b="1" dirty="0"/>
          </a:p>
          <a:p>
            <a:pPr lvl="1"/>
            <a:endParaRPr lang="en-ZA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22530" name="Picture 2" descr="Image result for thomas brown executive function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4876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066800"/>
          </a:xfrm>
        </p:spPr>
        <p:txBody>
          <a:bodyPr/>
          <a:lstStyle/>
          <a:p>
            <a:r>
              <a:rPr lang="en-PH" dirty="0"/>
              <a:t>Executive Functioning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ZA" sz="4000" dirty="0"/>
              <a:t>Cognitive capabilities that enable </a:t>
            </a:r>
            <a:r>
              <a:rPr lang="en-ZA" sz="4000" b="1" dirty="0">
                <a:solidFill>
                  <a:srgbClr val="FF0000"/>
                </a:solidFill>
              </a:rPr>
              <a:t>independent</a:t>
            </a:r>
            <a:r>
              <a:rPr lang="en-ZA" sz="4000" dirty="0"/>
              <a:t>, </a:t>
            </a:r>
            <a:r>
              <a:rPr lang="en-ZA" sz="4000" b="1" dirty="0">
                <a:solidFill>
                  <a:srgbClr val="FF0000"/>
                </a:solidFill>
              </a:rPr>
              <a:t>purposeful</a:t>
            </a:r>
            <a:r>
              <a:rPr lang="en-ZA" sz="4000" dirty="0"/>
              <a:t>, </a:t>
            </a:r>
            <a:r>
              <a:rPr lang="en-ZA" sz="4000" b="1" dirty="0">
                <a:solidFill>
                  <a:srgbClr val="FF0000"/>
                </a:solidFill>
              </a:rPr>
              <a:t>goal-directed </a:t>
            </a:r>
            <a:r>
              <a:rPr lang="en-ZA" sz="4000" dirty="0"/>
              <a:t>behaviour</a:t>
            </a:r>
          </a:p>
          <a:p>
            <a:endParaRPr lang="en-PH" dirty="0"/>
          </a:p>
        </p:txBody>
      </p:sp>
      <p:pic>
        <p:nvPicPr>
          <p:cNvPr id="4" name="Content Placeholder 3" descr="conductor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2590800"/>
            <a:ext cx="3255779" cy="39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81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ZA" dirty="0"/>
              <a:t>		</a:t>
            </a:r>
            <a:r>
              <a:rPr lang="en-ZA" sz="3600" dirty="0"/>
              <a:t>Questions? </a:t>
            </a:r>
          </a:p>
          <a:p>
            <a:pPr>
              <a:buNone/>
            </a:pPr>
            <a:r>
              <a:rPr lang="en-ZA" sz="3600" dirty="0"/>
              <a:t>				</a:t>
            </a:r>
          </a:p>
          <a:p>
            <a:pPr>
              <a:buNone/>
            </a:pPr>
            <a:r>
              <a:rPr lang="en-ZA" sz="3600" dirty="0"/>
              <a:t>			Comments? </a:t>
            </a:r>
          </a:p>
          <a:p>
            <a:pPr>
              <a:buNone/>
            </a:pPr>
            <a:r>
              <a:rPr lang="en-ZA" sz="3600" dirty="0"/>
              <a:t>			</a:t>
            </a:r>
          </a:p>
          <a:p>
            <a:pPr>
              <a:buNone/>
            </a:pPr>
            <a:r>
              <a:rPr lang="en-ZA" sz="3600" dirty="0"/>
              <a:t>					Stories?</a:t>
            </a:r>
          </a:p>
          <a:p>
            <a:pPr>
              <a:buNone/>
            </a:pPr>
            <a:endParaRPr lang="en-ZA" sz="3600" dirty="0"/>
          </a:p>
          <a:p>
            <a:pPr>
              <a:buNone/>
            </a:pPr>
            <a:r>
              <a:rPr lang="en-ZA" sz="3600" dirty="0"/>
              <a:t>						   Suggestions?</a:t>
            </a:r>
          </a:p>
        </p:txBody>
      </p:sp>
      <p:pic>
        <p:nvPicPr>
          <p:cNvPr id="4" name="Picture 3" descr="brain training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657600"/>
            <a:ext cx="3406074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ZA" sz="1600" b="1" dirty="0"/>
              <a:t>English, A (2016). </a:t>
            </a:r>
            <a:r>
              <a:rPr lang="en-ZA" sz="1600" i="1" dirty="0"/>
              <a:t>Dan </a:t>
            </a:r>
            <a:r>
              <a:rPr lang="en-ZA" sz="1600" i="1" dirty="0" err="1"/>
              <a:t>Siegal’s</a:t>
            </a:r>
            <a:r>
              <a:rPr lang="en-ZA" sz="1600" i="1" dirty="0"/>
              <a:t> handy brain anatomy model. </a:t>
            </a:r>
            <a:r>
              <a:rPr lang="en-ZA" sz="1600" dirty="0"/>
              <a:t>Retrieved 20 November 2016, 2016, from </a:t>
            </a:r>
            <a:r>
              <a:rPr lang="en-ZA" sz="1600" dirty="0">
                <a:hlinkClick r:id="rId2"/>
              </a:rPr>
              <a:t>https://goo.gl/t9vYNY</a:t>
            </a:r>
            <a:r>
              <a:rPr lang="en-ZA" sz="1600" dirty="0"/>
              <a:t> </a:t>
            </a:r>
          </a:p>
          <a:p>
            <a:r>
              <a:rPr lang="en-ZA" sz="1600" b="1" dirty="0" err="1"/>
              <a:t>Petrosky</a:t>
            </a:r>
            <a:r>
              <a:rPr lang="en-ZA" sz="1600" b="1" dirty="0"/>
              <a:t>, E (2010). </a:t>
            </a:r>
            <a:r>
              <a:rPr lang="en-ZA" sz="1600" i="1" dirty="0"/>
              <a:t>Executive functioning in the classroom. </a:t>
            </a:r>
            <a:r>
              <a:rPr lang="en-ZA" sz="1600" dirty="0"/>
              <a:t>Retrieved 20 November 2016, from </a:t>
            </a:r>
            <a:r>
              <a:rPr lang="en-ZA" sz="1600" dirty="0">
                <a:hlinkClick r:id="rId3"/>
              </a:rPr>
              <a:t>http://www.slideshare.net/epetrosky/executive-functioning-in-the-classroom-3424978</a:t>
            </a:r>
            <a:r>
              <a:rPr lang="en-ZA" sz="1600" dirty="0"/>
              <a:t> </a:t>
            </a:r>
          </a:p>
          <a:p>
            <a:r>
              <a:rPr lang="en-ZA" sz="1600" b="1" dirty="0" err="1"/>
              <a:t>Scheiper</a:t>
            </a:r>
            <a:r>
              <a:rPr lang="en-ZA" sz="1600" b="1" dirty="0"/>
              <a:t>, L. (2014).</a:t>
            </a:r>
            <a:r>
              <a:rPr lang="en-ZA" sz="1600" i="1" dirty="0"/>
              <a:t>Task Planning and Execution: The Get Ready, Do, Done model.  </a:t>
            </a:r>
            <a:r>
              <a:rPr lang="en-ZA" sz="1600" dirty="0"/>
              <a:t>Accessed 19</a:t>
            </a:r>
            <a:r>
              <a:rPr lang="en-ZA" sz="1600" baseline="30000" dirty="0"/>
              <a:t>th</a:t>
            </a:r>
            <a:r>
              <a:rPr lang="en-ZA" sz="1600" dirty="0"/>
              <a:t> October 2016, at </a:t>
            </a:r>
            <a:r>
              <a:rPr lang="en-ZA" sz="1600" dirty="0">
                <a:hlinkClick r:id="rId4"/>
              </a:rPr>
              <a:t>https://prezi.com/mx7tr3k7nr71/task-planning-and-execution-the-get-ready-do-done-model/</a:t>
            </a:r>
            <a:endParaRPr lang="en-ZA" sz="1600" dirty="0"/>
          </a:p>
          <a:p>
            <a:r>
              <a:rPr lang="en-ZA" sz="1600" b="1" dirty="0" err="1"/>
              <a:t>DiPietro</a:t>
            </a:r>
            <a:r>
              <a:rPr lang="en-ZA" sz="1600" b="1" dirty="0"/>
              <a:t>, B (2016). </a:t>
            </a:r>
            <a:r>
              <a:rPr lang="en-ZA" sz="1600" dirty="0" err="1"/>
              <a:t>MyHomework</a:t>
            </a:r>
            <a:r>
              <a:rPr lang="en-ZA" sz="1600" dirty="0"/>
              <a:t> Student Planner: An Introduction [Video file]. Accessed 1 February 2017, at </a:t>
            </a:r>
            <a:r>
              <a:rPr lang="en-ZA" sz="1600" dirty="0">
                <a:hlinkClick r:id="rId5"/>
              </a:rPr>
              <a:t>https://youtu.be/8LAx0i2bAEU</a:t>
            </a:r>
            <a:r>
              <a:rPr lang="en-ZA" sz="1600" dirty="0"/>
              <a:t>. </a:t>
            </a:r>
          </a:p>
          <a:p>
            <a:r>
              <a:rPr lang="en-ZA" sz="1600" b="1" dirty="0"/>
              <a:t>Kenney, L (2014). </a:t>
            </a:r>
            <a:r>
              <a:rPr lang="en-ZA" sz="1600" dirty="0"/>
              <a:t>EF </a:t>
            </a:r>
            <a:r>
              <a:rPr lang="en-ZA" sz="1600" dirty="0" err="1"/>
              <a:t>vol</a:t>
            </a:r>
            <a:r>
              <a:rPr lang="en-ZA" sz="1600" dirty="0"/>
              <a:t> 9: Children and adolescents. Retrieved 12 February 2017, from </a:t>
            </a:r>
            <a:r>
              <a:rPr lang="en-ZA" sz="1600" dirty="0">
                <a:hlinkClick r:id="rId6"/>
              </a:rPr>
              <a:t>http://www.slideshare.net/LynneKenney/kenney-ef-v4-children-and-adolescents-nov-2014</a:t>
            </a:r>
            <a:r>
              <a:rPr lang="en-ZA" sz="1600" dirty="0"/>
              <a:t> </a:t>
            </a:r>
          </a:p>
          <a:p>
            <a:r>
              <a:rPr lang="en-ZA" sz="1600" b="1" dirty="0" err="1"/>
              <a:t>Buzzfeed</a:t>
            </a:r>
            <a:r>
              <a:rPr lang="en-ZA" sz="1600" b="1" dirty="0"/>
              <a:t> (2015). </a:t>
            </a:r>
            <a:r>
              <a:rPr lang="en-ZA" sz="1600" dirty="0"/>
              <a:t>What ADHD feels like. Retrieved 12 February 2017,from </a:t>
            </a:r>
            <a:r>
              <a:rPr lang="en-ZA" sz="1600" dirty="0">
                <a:hlinkClick r:id="rId7"/>
              </a:rPr>
              <a:t>https://youtu.be/NL483G4xKu0</a:t>
            </a:r>
            <a:r>
              <a:rPr lang="en-ZA" sz="1600" dirty="0"/>
              <a:t> </a:t>
            </a:r>
          </a:p>
          <a:p>
            <a:r>
              <a:rPr lang="en-ZA" sz="1600" b="1" dirty="0" err="1"/>
              <a:t>Hecker</a:t>
            </a:r>
            <a:r>
              <a:rPr lang="en-ZA" sz="1600" b="1" dirty="0"/>
              <a:t>, L. (</a:t>
            </a:r>
            <a:r>
              <a:rPr lang="en-ZA" sz="1600" b="1" dirty="0" err="1"/>
              <a:t>n.d</a:t>
            </a:r>
            <a:r>
              <a:rPr lang="en-ZA" sz="1600" b="1" dirty="0"/>
              <a:t>.). </a:t>
            </a:r>
            <a:r>
              <a:rPr lang="en-ZA" sz="1600" dirty="0"/>
              <a:t>The reading brain: Executive function hard at work. Retrieved 12 February 2017, from </a:t>
            </a:r>
            <a:r>
              <a:rPr lang="en-ZA" sz="1600" dirty="0">
                <a:hlinkClick r:id="rId8"/>
              </a:rPr>
              <a:t>https://ldaamerica.org/the-reading-brain-executive-function-hard-at-work/</a:t>
            </a:r>
            <a:r>
              <a:rPr lang="en-ZA" sz="1600" dirty="0"/>
              <a:t> </a:t>
            </a:r>
          </a:p>
          <a:p>
            <a:r>
              <a:rPr lang="en-ZA" sz="1600" b="1" dirty="0"/>
              <a:t>Excel in Exams (2015). </a:t>
            </a:r>
            <a:r>
              <a:rPr lang="en-ZA" sz="1600" dirty="0"/>
              <a:t>What is slow processing, and how it can affect students. Retrieved 10 November 2016, from </a:t>
            </a:r>
            <a:r>
              <a:rPr lang="en-US" sz="1600" u="sng" dirty="0">
                <a:hlinkClick r:id="rId9"/>
              </a:rPr>
              <a:t>https://youtu.be/SiyBNZEuPPc</a:t>
            </a:r>
            <a:r>
              <a:rPr lang="en-ZA" sz="1600" dirty="0"/>
              <a:t>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/>
              <a:t>The Adolescent Brain</a:t>
            </a:r>
          </a:p>
        </p:txBody>
      </p:sp>
      <p:pic>
        <p:nvPicPr>
          <p:cNvPr id="6" name="Content Placeholder 5" descr="brain imag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066800"/>
            <a:ext cx="9144000" cy="5486400"/>
          </a:xfrm>
        </p:spPr>
      </p:pic>
      <p:sp>
        <p:nvSpPr>
          <p:cNvPr id="7" name="TextBox 6"/>
          <p:cNvSpPr txBox="1"/>
          <p:nvPr/>
        </p:nvSpPr>
        <p:spPr>
          <a:xfrm>
            <a:off x="7315200" y="6248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hlinkClick r:id="rId4"/>
              </a:rPr>
              <a:t>English, 2016</a:t>
            </a:r>
            <a:endParaRPr lang="en-ZA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1447800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400" u="sng" dirty="0"/>
              <a:t>Triune Theory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22530" name="Picture 2" descr="Image result for thomas brown executive function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4876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Image result for getting starte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1066800"/>
            <a:ext cx="2880320" cy="2304256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906963"/>
          </a:xfrm>
        </p:spPr>
        <p:txBody>
          <a:bodyPr>
            <a:normAutofit/>
          </a:bodyPr>
          <a:lstStyle/>
          <a:p>
            <a:r>
              <a:rPr lang="en-ZA" dirty="0"/>
              <a:t>Planning and Prioritising </a:t>
            </a:r>
          </a:p>
          <a:p>
            <a:r>
              <a:rPr lang="en-ZA" dirty="0"/>
              <a:t>Organising </a:t>
            </a:r>
          </a:p>
          <a:p>
            <a:r>
              <a:rPr lang="en-ZA" dirty="0"/>
              <a:t>Initiating work</a:t>
            </a:r>
          </a:p>
          <a:p>
            <a:pPr>
              <a:buNone/>
            </a:pPr>
            <a:endParaRPr lang="en-ZA" sz="3600" dirty="0"/>
          </a:p>
          <a:p>
            <a:pPr>
              <a:buNone/>
            </a:pPr>
            <a:endParaRPr lang="en-ZA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H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1. Activation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3962400"/>
            <a:ext cx="876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en-ZA" dirty="0">
              <a:solidFill>
                <a:srgbClr val="C00000"/>
              </a:solidFill>
            </a:endParaRPr>
          </a:p>
          <a:p>
            <a:pPr>
              <a:buNone/>
            </a:pPr>
            <a:endParaRPr lang="en-ZA" dirty="0">
              <a:solidFill>
                <a:srgbClr val="C00000"/>
              </a:solidFill>
            </a:endParaRPr>
          </a:p>
          <a:p>
            <a:pPr>
              <a:buNone/>
            </a:pPr>
            <a:endParaRPr lang="en-ZA" dirty="0">
              <a:solidFill>
                <a:srgbClr val="C00000"/>
              </a:solidFill>
            </a:endParaRPr>
          </a:p>
          <a:p>
            <a:pPr>
              <a:buNone/>
            </a:pPr>
            <a:endParaRPr lang="en-ZA" dirty="0">
              <a:solidFill>
                <a:srgbClr val="C00000"/>
              </a:solidFill>
            </a:endParaRPr>
          </a:p>
          <a:p>
            <a:pPr>
              <a:buNone/>
            </a:pPr>
            <a:endParaRPr lang="en-ZA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3534013"/>
            <a:ext cx="8839200" cy="33239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ZA" sz="3200" dirty="0"/>
              <a:t>Challenges... </a:t>
            </a:r>
            <a:r>
              <a:rPr lang="en-ZA" sz="3200" dirty="0">
                <a:solidFill>
                  <a:srgbClr val="00B050"/>
                </a:solidFill>
              </a:rPr>
              <a:t>Disorganisation, managing self and tasks, not prepared, struggle to keep track of tasks due/events, procrastination</a:t>
            </a:r>
            <a:r>
              <a:rPr lang="en-ZA" sz="3200" dirty="0"/>
              <a:t>, </a:t>
            </a:r>
            <a:r>
              <a:rPr lang="en-ZA" sz="3200" dirty="0">
                <a:solidFill>
                  <a:srgbClr val="0070C0"/>
                </a:solidFill>
              </a:rPr>
              <a:t>oppositional when challenged to start</a:t>
            </a:r>
            <a:r>
              <a:rPr lang="en-ZA" sz="3200" dirty="0"/>
              <a:t>, </a:t>
            </a:r>
            <a:r>
              <a:rPr lang="en-ZA" sz="3200" dirty="0">
                <a:solidFill>
                  <a:srgbClr val="00B050"/>
                </a:solidFill>
              </a:rPr>
              <a:t>running out of time, short-term thinking, may skip steps in task, instant gratification</a:t>
            </a:r>
            <a:r>
              <a:rPr lang="en-ZA" sz="3200" dirty="0"/>
              <a:t>, </a:t>
            </a:r>
            <a:r>
              <a:rPr lang="en-ZA" sz="3200" dirty="0">
                <a:solidFill>
                  <a:srgbClr val="C00000"/>
                </a:solidFill>
              </a:rPr>
              <a:t>overwhelmed and shutting down...</a:t>
            </a:r>
            <a:endParaRPr lang="en-ZA" dirty="0">
              <a:solidFill>
                <a:srgbClr val="C00000"/>
              </a:solidFill>
            </a:endParaRPr>
          </a:p>
          <a:p>
            <a:pPr>
              <a:buNone/>
            </a:pPr>
            <a:endParaRPr lang="en-ZA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b="1" dirty="0"/>
              <a:t>Forward thinking </a:t>
            </a:r>
            <a:r>
              <a:rPr lang="en-ZA" dirty="0"/>
              <a:t>– envisioning the end goal – Sequencing in visual: </a:t>
            </a:r>
          </a:p>
          <a:p>
            <a:endParaRPr lang="en-ZA" dirty="0"/>
          </a:p>
          <a:p>
            <a:endParaRPr lang="en-ZA" dirty="0"/>
          </a:p>
        </p:txBody>
      </p:sp>
      <p:pic>
        <p:nvPicPr>
          <p:cNvPr id="5" name="Picture 2" descr="Image result for executive functioning - get ready get don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2362200"/>
            <a:ext cx="7403167" cy="417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2903"/>
            <a:ext cx="8229600" cy="1143000"/>
          </a:xfrm>
        </p:spPr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25963"/>
          </a:xfrm>
        </p:spPr>
        <p:txBody>
          <a:bodyPr/>
          <a:lstStyle/>
          <a:p>
            <a:endParaRPr lang="en-ZA" dirty="0"/>
          </a:p>
        </p:txBody>
      </p:sp>
      <p:sp>
        <p:nvSpPr>
          <p:cNvPr id="4" name="Rectangle 3"/>
          <p:cNvSpPr/>
          <p:nvPr/>
        </p:nvSpPr>
        <p:spPr>
          <a:xfrm>
            <a:off x="457200" y="2078716"/>
            <a:ext cx="2602632" cy="446449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What do I need so I can start?</a:t>
            </a:r>
          </a:p>
        </p:txBody>
      </p:sp>
      <p:sp>
        <p:nvSpPr>
          <p:cNvPr id="5" name="Rectangle 4"/>
          <p:cNvSpPr/>
          <p:nvPr/>
        </p:nvSpPr>
        <p:spPr>
          <a:xfrm>
            <a:off x="3408664" y="2060847"/>
            <a:ext cx="2448272" cy="452596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What STEPS do I need to take to get done?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Ask: What do I need to do to match the DONE picture?</a:t>
            </a:r>
          </a:p>
        </p:txBody>
      </p:sp>
      <p:sp>
        <p:nvSpPr>
          <p:cNvPr id="7" name="Rectangle 6"/>
          <p:cNvSpPr/>
          <p:nvPr/>
        </p:nvSpPr>
        <p:spPr>
          <a:xfrm>
            <a:off x="6156176" y="2082698"/>
            <a:ext cx="2530624" cy="449736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What will it LOOK like to be done?</a:t>
            </a: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I.e., Examples from previous years</a:t>
            </a:r>
          </a:p>
          <a:p>
            <a:pPr algn="ctr"/>
            <a:endParaRPr lang="en-ZA" dirty="0"/>
          </a:p>
        </p:txBody>
      </p:sp>
      <p:sp>
        <p:nvSpPr>
          <p:cNvPr id="8" name="Rectangle 7"/>
          <p:cNvSpPr/>
          <p:nvPr/>
        </p:nvSpPr>
        <p:spPr>
          <a:xfrm>
            <a:off x="457200" y="817401"/>
            <a:ext cx="2602632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3. GET READY</a:t>
            </a:r>
            <a:endParaRPr lang="en-ZA" sz="3200" dirty="0"/>
          </a:p>
        </p:txBody>
      </p:sp>
      <p:sp>
        <p:nvSpPr>
          <p:cNvPr id="10" name="Rectangle 9"/>
          <p:cNvSpPr/>
          <p:nvPr/>
        </p:nvSpPr>
        <p:spPr>
          <a:xfrm>
            <a:off x="3425044" y="801053"/>
            <a:ext cx="2448272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2. DO</a:t>
            </a:r>
            <a:endParaRPr lang="en-ZA" sz="3600" dirty="0"/>
          </a:p>
        </p:txBody>
      </p:sp>
      <p:sp>
        <p:nvSpPr>
          <p:cNvPr id="11" name="Rectangle 10"/>
          <p:cNvSpPr/>
          <p:nvPr/>
        </p:nvSpPr>
        <p:spPr>
          <a:xfrm>
            <a:off x="6156176" y="805562"/>
            <a:ext cx="2530624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1. DONE (Future)</a:t>
            </a:r>
            <a:endParaRPr lang="en-ZA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76316" y="163830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Reverse Engineer the Plan</a:t>
            </a:r>
            <a:endParaRPr lang="en-ZA" sz="3200" dirty="0">
              <a:solidFill>
                <a:schemeClr val="bg1"/>
              </a:solidFill>
            </a:endParaRPr>
          </a:p>
        </p:txBody>
      </p:sp>
      <p:sp>
        <p:nvSpPr>
          <p:cNvPr id="14" name="Curved Down Arrow 13"/>
          <p:cNvSpPr/>
          <p:nvPr/>
        </p:nvSpPr>
        <p:spPr>
          <a:xfrm>
            <a:off x="2594706" y="5513618"/>
            <a:ext cx="1528731" cy="564121"/>
          </a:xfrm>
          <a:prstGeom prst="curvedDownArrow">
            <a:avLst>
              <a:gd name="adj1" fmla="val 19270"/>
              <a:gd name="adj2" fmla="val 41216"/>
              <a:gd name="adj3" fmla="val 394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15" name="Curved Down Arrow 14"/>
          <p:cNvSpPr/>
          <p:nvPr/>
        </p:nvSpPr>
        <p:spPr>
          <a:xfrm>
            <a:off x="5197338" y="5513618"/>
            <a:ext cx="1548604" cy="597091"/>
          </a:xfrm>
          <a:prstGeom prst="curvedDownArrow">
            <a:avLst>
              <a:gd name="adj1" fmla="val 19270"/>
              <a:gd name="adj2" fmla="val 41216"/>
              <a:gd name="adj3" fmla="val 394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16" name="Curved Down Arrow 15"/>
          <p:cNvSpPr/>
          <p:nvPr/>
        </p:nvSpPr>
        <p:spPr>
          <a:xfrm rot="11028065">
            <a:off x="2712453" y="1542281"/>
            <a:ext cx="859462" cy="390060"/>
          </a:xfrm>
          <a:prstGeom prst="curvedDownArrow">
            <a:avLst>
              <a:gd name="adj1" fmla="val 19270"/>
              <a:gd name="adj2" fmla="val 41216"/>
              <a:gd name="adj3" fmla="val 394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17" name="Curved Down Arrow 16"/>
          <p:cNvSpPr/>
          <p:nvPr/>
        </p:nvSpPr>
        <p:spPr>
          <a:xfrm rot="11028065">
            <a:off x="5546108" y="1504287"/>
            <a:ext cx="907430" cy="462644"/>
          </a:xfrm>
          <a:prstGeom prst="curvedDownArrow">
            <a:avLst>
              <a:gd name="adj1" fmla="val 19270"/>
              <a:gd name="adj2" fmla="val 41216"/>
              <a:gd name="adj3" fmla="val 394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894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Strategies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ZA" dirty="0"/>
              <a:t>Instructions: </a:t>
            </a:r>
            <a:r>
              <a:rPr lang="en-ZA" b="1" dirty="0"/>
              <a:t>PBJB Sandwich</a:t>
            </a:r>
          </a:p>
          <a:p>
            <a:pPr>
              <a:buNone/>
            </a:pPr>
            <a:r>
              <a:rPr lang="en-ZA" b="1" u="sng" dirty="0"/>
              <a:t>Peanut Butter , Jam and Banana Sandwich </a:t>
            </a:r>
            <a:endParaRPr lang="en-ZA" u="sng" dirty="0"/>
          </a:p>
          <a:p>
            <a:pPr>
              <a:buNone/>
            </a:pPr>
            <a:r>
              <a:rPr lang="en-ZA" dirty="0"/>
              <a:t>                   </a:t>
            </a:r>
            <a:endParaRPr lang="en-ZA" b="1" dirty="0"/>
          </a:p>
        </p:txBody>
      </p:sp>
      <p:sp>
        <p:nvSpPr>
          <p:cNvPr id="31746" name="AutoShape 2" descr="Image result for peanut butter and jam sandwi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31748" name="AutoShape 4" descr="Image result for peanut butter and jam sandwi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pic>
        <p:nvPicPr>
          <p:cNvPr id="7" name="Picture 6" descr="pbj banan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2438400"/>
            <a:ext cx="5902035" cy="4057650"/>
          </a:xfrm>
          <a:prstGeom prst="rect">
            <a:avLst/>
          </a:prstGeom>
        </p:spPr>
      </p:pic>
      <p:pic>
        <p:nvPicPr>
          <p:cNvPr id="13314" name="Picture 2" descr="Image result for gourmet peanut butter and jam sandwi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438400"/>
            <a:ext cx="5943600" cy="40312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Strategies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b="1" dirty="0"/>
              <a:t>Place in context – big picture</a:t>
            </a:r>
          </a:p>
          <a:p>
            <a:r>
              <a:rPr lang="en-ZA" b="1" dirty="0"/>
              <a:t>Clear, explicit instructions - multimodal</a:t>
            </a:r>
          </a:p>
          <a:p>
            <a:r>
              <a:rPr lang="en-ZA" b="1" dirty="0"/>
              <a:t>Rubrics/model answers</a:t>
            </a:r>
          </a:p>
          <a:p>
            <a:r>
              <a:rPr lang="en-ZA" b="1" dirty="0"/>
              <a:t>Chunking tasks, with check points/dates</a:t>
            </a:r>
          </a:p>
          <a:p>
            <a:endParaRPr lang="en-ZA" b="1" dirty="0"/>
          </a:p>
          <a:p>
            <a:endParaRPr lang="en-ZA" b="1" dirty="0"/>
          </a:p>
          <a:p>
            <a:endParaRPr lang="en-ZA" b="1" dirty="0"/>
          </a:p>
          <a:p>
            <a:r>
              <a:rPr lang="en-ZA" b="1" dirty="0"/>
              <a:t>PRAISE! Rewiring for Success</a:t>
            </a:r>
          </a:p>
        </p:txBody>
      </p:sp>
      <p:pic>
        <p:nvPicPr>
          <p:cNvPr id="5" name="Content Placeholder 5" descr="brain im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219200"/>
            <a:ext cx="7543800" cy="4084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436</TotalTime>
  <Words>1248</Words>
  <Application>Microsoft Office PowerPoint</Application>
  <PresentationFormat>On-screen Show (4:3)</PresentationFormat>
  <Paragraphs>154</Paragraphs>
  <Slides>21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Arial Black</vt:lpstr>
      <vt:lpstr>Calibri</vt:lpstr>
      <vt:lpstr>Office Theme</vt:lpstr>
      <vt:lpstr>Executive Functioning</vt:lpstr>
      <vt:lpstr>Executive Functioning</vt:lpstr>
      <vt:lpstr>The Adolescent Brain</vt:lpstr>
      <vt:lpstr>PowerPoint Presentation</vt:lpstr>
      <vt:lpstr>PowerPoint Presentation</vt:lpstr>
      <vt:lpstr>Strategies</vt:lpstr>
      <vt:lpstr>PowerPoint Presentation</vt:lpstr>
      <vt:lpstr>Strategies cont.</vt:lpstr>
      <vt:lpstr>Strategies cont.</vt:lpstr>
      <vt:lpstr>PowerPoint Presentation</vt:lpstr>
      <vt:lpstr>Strategies cont.</vt:lpstr>
      <vt:lpstr>2. Focus</vt:lpstr>
      <vt:lpstr>What ADHD Feels Like</vt:lpstr>
      <vt:lpstr>PowerPoint Presentation</vt:lpstr>
      <vt:lpstr>Strategies</vt:lpstr>
      <vt:lpstr>3. Effort</vt:lpstr>
      <vt:lpstr>Processing Speed</vt:lpstr>
      <vt:lpstr>Strategies</vt:lpstr>
      <vt:lpstr>PowerPoint Presentation</vt:lpstr>
      <vt:lpstr>PowerPoint Presentation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Casey Anley</dc:creator>
  <cp:lastModifiedBy>Eric Ras C</cp:lastModifiedBy>
  <cp:revision>9</cp:revision>
  <dcterms:created xsi:type="dcterms:W3CDTF">2006-08-16T00:00:00Z</dcterms:created>
  <dcterms:modified xsi:type="dcterms:W3CDTF">2019-11-12T07:21:02Z</dcterms:modified>
</cp:coreProperties>
</file>