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8" r:id="rId3"/>
    <p:sldId id="261" r:id="rId4"/>
    <p:sldId id="264" r:id="rId5"/>
    <p:sldId id="291" r:id="rId6"/>
    <p:sldId id="292" r:id="rId7"/>
    <p:sldId id="259" r:id="rId8"/>
    <p:sldId id="262" r:id="rId9"/>
    <p:sldId id="260" r:id="rId10"/>
    <p:sldId id="257" r:id="rId1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60"/>
  </p:normalViewPr>
  <p:slideViewPr>
    <p:cSldViewPr snapToGrid="0">
      <p:cViewPr varScale="1">
        <p:scale>
          <a:sx n="66" d="100"/>
          <a:sy n="66" d="100"/>
        </p:scale>
        <p:origin x="4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ECADED5-052E-4CF8-BEDF-A93576B68D57}" type="datetimeFigureOut">
              <a:rPr lang="en-ZA" smtClean="0"/>
              <a:t>2019/04/10</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D90C7EE-AC9B-4921-9884-4178111F1E03}" type="slidenum">
              <a:rPr lang="en-ZA" smtClean="0"/>
              <a:t>‹#›</a:t>
            </a:fld>
            <a:endParaRPr lang="en-ZA"/>
          </a:p>
        </p:txBody>
      </p:sp>
    </p:spTree>
    <p:extLst>
      <p:ext uri="{BB962C8B-B14F-4D97-AF65-F5344CB8AC3E}">
        <p14:creationId xmlns:p14="http://schemas.microsoft.com/office/powerpoint/2010/main" val="1949913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3D90C7EE-AC9B-4921-9884-4178111F1E03}" type="slidenum">
              <a:rPr lang="en-ZA" smtClean="0"/>
              <a:t>1</a:t>
            </a:fld>
            <a:endParaRPr lang="en-ZA"/>
          </a:p>
        </p:txBody>
      </p:sp>
    </p:spTree>
    <p:extLst>
      <p:ext uri="{BB962C8B-B14F-4D97-AF65-F5344CB8AC3E}">
        <p14:creationId xmlns:p14="http://schemas.microsoft.com/office/powerpoint/2010/main" val="2725242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3D90C7EE-AC9B-4921-9884-4178111F1E03}" type="slidenum">
              <a:rPr lang="en-ZA" smtClean="0"/>
              <a:t>10</a:t>
            </a:fld>
            <a:endParaRPr lang="en-ZA"/>
          </a:p>
        </p:txBody>
      </p:sp>
    </p:spTree>
    <p:extLst>
      <p:ext uri="{BB962C8B-B14F-4D97-AF65-F5344CB8AC3E}">
        <p14:creationId xmlns:p14="http://schemas.microsoft.com/office/powerpoint/2010/main" val="121190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Best – comes naturally to them!</a:t>
            </a:r>
          </a:p>
          <a:p>
            <a:r>
              <a:rPr lang="en-ZA" dirty="0"/>
              <a:t>Worst – can be super hard for them!</a:t>
            </a:r>
          </a:p>
        </p:txBody>
      </p:sp>
      <p:sp>
        <p:nvSpPr>
          <p:cNvPr id="4" name="Slide Number Placeholder 3"/>
          <p:cNvSpPr>
            <a:spLocks noGrp="1"/>
          </p:cNvSpPr>
          <p:nvPr>
            <p:ph type="sldNum" sz="quarter" idx="5"/>
          </p:nvPr>
        </p:nvSpPr>
        <p:spPr/>
        <p:txBody>
          <a:bodyPr/>
          <a:lstStyle/>
          <a:p>
            <a:fld id="{3D90C7EE-AC9B-4921-9884-4178111F1E03}" type="slidenum">
              <a:rPr lang="en-ZA" smtClean="0"/>
              <a:t>2</a:t>
            </a:fld>
            <a:endParaRPr lang="en-ZA"/>
          </a:p>
        </p:txBody>
      </p:sp>
    </p:spTree>
    <p:extLst>
      <p:ext uri="{BB962C8B-B14F-4D97-AF65-F5344CB8AC3E}">
        <p14:creationId xmlns:p14="http://schemas.microsoft.com/office/powerpoint/2010/main" val="2676884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ZA" dirty="0"/>
              <a:t>Off-task – may be unaware – can be frustrating for teachers, but still learning skills</a:t>
            </a:r>
          </a:p>
          <a:p>
            <a:pPr marL="228600" indent="-228600">
              <a:buAutoNum type="arabicPeriod"/>
            </a:pPr>
            <a:r>
              <a:rPr lang="en-ZA" dirty="0"/>
              <a:t>Power struggle – power or attention – battle of wills to hide fear - still matters to them enough to battle.</a:t>
            </a:r>
          </a:p>
          <a:p>
            <a:pPr marL="228600" indent="-228600">
              <a:buAutoNum type="arabicPeriod"/>
            </a:pPr>
            <a:r>
              <a:rPr lang="en-ZA" dirty="0"/>
              <a:t>Under the radar – your expectations are too high for me – set a new bar (which can be none!) that I feel I can reach</a:t>
            </a:r>
          </a:p>
          <a:p>
            <a:pPr marL="228600" indent="-228600">
              <a:buAutoNum type="arabicPeriod"/>
            </a:pPr>
            <a:r>
              <a:rPr lang="en-ZA" dirty="0"/>
              <a:t>Head in the sand – pretend I don’t know – I couldn’t try hard because I didn’t know</a:t>
            </a:r>
          </a:p>
          <a:p>
            <a:pPr marL="228600" indent="-228600">
              <a:buAutoNum type="arabicPeriod"/>
            </a:pPr>
            <a:r>
              <a:rPr lang="en-ZA" dirty="0"/>
              <a:t>Giving up – I can’t - It’s now more important to you than me. </a:t>
            </a:r>
          </a:p>
        </p:txBody>
      </p:sp>
      <p:sp>
        <p:nvSpPr>
          <p:cNvPr id="4" name="Slide Number Placeholder 3"/>
          <p:cNvSpPr>
            <a:spLocks noGrp="1"/>
          </p:cNvSpPr>
          <p:nvPr>
            <p:ph type="sldNum" sz="quarter" idx="5"/>
          </p:nvPr>
        </p:nvSpPr>
        <p:spPr/>
        <p:txBody>
          <a:bodyPr/>
          <a:lstStyle/>
          <a:p>
            <a:fld id="{3D90C7EE-AC9B-4921-9884-4178111F1E03}" type="slidenum">
              <a:rPr lang="en-ZA" smtClean="0"/>
              <a:t>3</a:t>
            </a:fld>
            <a:endParaRPr lang="en-ZA"/>
          </a:p>
        </p:txBody>
      </p:sp>
    </p:spTree>
    <p:extLst>
      <p:ext uri="{BB962C8B-B14F-4D97-AF65-F5344CB8AC3E}">
        <p14:creationId xmlns:p14="http://schemas.microsoft.com/office/powerpoint/2010/main" val="4143617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Stigma – mark of disgrace – learnt behaviour in response to community</a:t>
            </a:r>
          </a:p>
          <a:p>
            <a:r>
              <a:rPr lang="en-ZA" dirty="0"/>
              <a:t>Shame – feeling bad about ourselves</a:t>
            </a:r>
          </a:p>
        </p:txBody>
      </p:sp>
      <p:sp>
        <p:nvSpPr>
          <p:cNvPr id="4" name="Slide Number Placeholder 3"/>
          <p:cNvSpPr>
            <a:spLocks noGrp="1"/>
          </p:cNvSpPr>
          <p:nvPr>
            <p:ph type="sldNum" sz="quarter" idx="5"/>
          </p:nvPr>
        </p:nvSpPr>
        <p:spPr/>
        <p:txBody>
          <a:bodyPr/>
          <a:lstStyle/>
          <a:p>
            <a:fld id="{3D90C7EE-AC9B-4921-9884-4178111F1E03}" type="slidenum">
              <a:rPr lang="en-ZA" smtClean="0"/>
              <a:t>4</a:t>
            </a:fld>
            <a:endParaRPr lang="en-ZA"/>
          </a:p>
        </p:txBody>
      </p:sp>
    </p:spTree>
    <p:extLst>
      <p:ext uri="{BB962C8B-B14F-4D97-AF65-F5344CB8AC3E}">
        <p14:creationId xmlns:p14="http://schemas.microsoft.com/office/powerpoint/2010/main" val="2831215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Fist imagery! </a:t>
            </a:r>
          </a:p>
          <a:p>
            <a:pPr marL="0" marR="0" indent="0" algn="l" defTabSz="914400" rtl="0" eaLnBrk="1" fontAlgn="auto" latinLnBrk="0" hangingPunct="1">
              <a:lnSpc>
                <a:spcPct val="100000"/>
              </a:lnSpc>
              <a:spcBef>
                <a:spcPts val="0"/>
              </a:spcBef>
              <a:spcAft>
                <a:spcPts val="0"/>
              </a:spcAft>
              <a:buClrTx/>
              <a:buSzTx/>
              <a:buFontTx/>
              <a:buNone/>
              <a:tabLst/>
              <a:defRPr/>
            </a:pPr>
            <a:r>
              <a:rPr lang="en-ZA" dirty="0">
                <a:solidFill>
                  <a:srgbClr val="0070C0"/>
                </a:solidFill>
                <a:sym typeface="Wingdings"/>
              </a:rPr>
              <a:t>Decision-making: “Hot” vs. “cool” cognition: “Hot” (less rational) arises when thinking under intense emotion and high arousal (fear of social rejection/need to look cool/disappointing people/arguing with parents) amygdala responds with fight or flight reaction. “Cool” reacts (not lead by emotions) required for essential modelling from parents.</a:t>
            </a:r>
          </a:p>
          <a:p>
            <a:endParaRPr lang="en-ZA" dirty="0"/>
          </a:p>
        </p:txBody>
      </p:sp>
      <p:sp>
        <p:nvSpPr>
          <p:cNvPr id="4" name="Slide Number Placeholder 3"/>
          <p:cNvSpPr>
            <a:spLocks noGrp="1"/>
          </p:cNvSpPr>
          <p:nvPr>
            <p:ph type="sldNum" sz="quarter" idx="10"/>
          </p:nvPr>
        </p:nvSpPr>
        <p:spPr/>
        <p:txBody>
          <a:bodyPr/>
          <a:lstStyle/>
          <a:p>
            <a:fld id="{78AE3075-0C56-4D53-A916-E0C2456280F8}" type="slidenum">
              <a:rPr lang="en-ZA" smtClean="0"/>
              <a:pPr/>
              <a:t>5</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Note for link: Dr. Stuart </a:t>
            </a:r>
            <a:r>
              <a:rPr lang="en-US" sz="1200" b="0" i="0" kern="1200" dirty="0" err="1">
                <a:solidFill>
                  <a:schemeClr val="tx1"/>
                </a:solidFill>
                <a:effectLst/>
                <a:latin typeface="+mn-lt"/>
                <a:ea typeface="+mn-ea"/>
                <a:cs typeface="+mn-cs"/>
              </a:rPr>
              <a:t>Ablon</a:t>
            </a:r>
            <a:r>
              <a:rPr lang="en-US" sz="1200" b="0" i="0" kern="1200" dirty="0">
                <a:solidFill>
                  <a:schemeClr val="tx1"/>
                </a:solidFill>
                <a:effectLst/>
                <a:latin typeface="+mn-lt"/>
                <a:ea typeface="+mn-ea"/>
                <a:cs typeface="+mn-cs"/>
              </a:rPr>
              <a:t>, Director of the </a:t>
            </a:r>
            <a:r>
              <a:rPr lang="en-US" sz="1200" b="0" i="0" kern="1200" dirty="0" err="1">
                <a:solidFill>
                  <a:schemeClr val="tx1"/>
                </a:solidFill>
                <a:effectLst/>
                <a:latin typeface="+mn-lt"/>
                <a:ea typeface="+mn-ea"/>
                <a:cs typeface="+mn-cs"/>
              </a:rPr>
              <a:t>Think:Kids</a:t>
            </a:r>
            <a:r>
              <a:rPr lang="en-US" sz="1200" b="0" i="0" kern="1200" dirty="0">
                <a:solidFill>
                  <a:schemeClr val="tx1"/>
                </a:solidFill>
                <a:effectLst/>
                <a:latin typeface="+mn-lt"/>
                <a:ea typeface="+mn-ea"/>
                <a:cs typeface="+mn-cs"/>
              </a:rPr>
              <a:t> program in the Department of Psychiatry at MGH, describes the general tenets of a model of care called Collaborative Problem Solving, which was originated by Dr. Ross Greene in his book The Explosive Child.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Different rates of development – it’s ok for kids to suck at problem-solving, flexibility and frustration tolerance at 2 – but later it’s expected without practice? We also look away from incredible gifts, that may not be rewarded in the classroom.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Opportunities: brainstorming solutions. 1 – empathy first – I’ve noticed…. That must be hard. 2. What might get in the way?   3. Voice your concern. 4. What could you do differently? 5. PAUSE! – empower them by letting them come up with their own plan. </a:t>
            </a:r>
          </a:p>
          <a:p>
            <a:r>
              <a:rPr lang="en-US" sz="1200" b="0" i="0" kern="1200" dirty="0">
                <a:solidFill>
                  <a:schemeClr val="tx1"/>
                </a:solidFill>
                <a:effectLst/>
                <a:latin typeface="+mn-lt"/>
                <a:ea typeface="+mn-ea"/>
                <a:cs typeface="+mn-cs"/>
              </a:rPr>
              <a:t>In this way, we all get practice!! Even adults don’t get a lot of practice in collaborative problem-solving, flexibility or frustration tolerance. This is a life skill. </a:t>
            </a:r>
            <a:endParaRPr lang="en-ZA" dirty="0"/>
          </a:p>
        </p:txBody>
      </p:sp>
      <p:sp>
        <p:nvSpPr>
          <p:cNvPr id="4" name="Slide Number Placeholder 3"/>
          <p:cNvSpPr>
            <a:spLocks noGrp="1"/>
          </p:cNvSpPr>
          <p:nvPr>
            <p:ph type="sldNum" sz="quarter" idx="5"/>
          </p:nvPr>
        </p:nvSpPr>
        <p:spPr/>
        <p:txBody>
          <a:bodyPr/>
          <a:lstStyle/>
          <a:p>
            <a:fld id="{3D90C7EE-AC9B-4921-9884-4178111F1E03}" type="slidenum">
              <a:rPr lang="en-ZA" smtClean="0"/>
              <a:t>6</a:t>
            </a:fld>
            <a:endParaRPr lang="en-ZA"/>
          </a:p>
        </p:txBody>
      </p:sp>
    </p:spTree>
    <p:extLst>
      <p:ext uri="{BB962C8B-B14F-4D97-AF65-F5344CB8AC3E}">
        <p14:creationId xmlns:p14="http://schemas.microsoft.com/office/powerpoint/2010/main" val="365290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From Reclaiming Youth Model – Authored by </a:t>
            </a:r>
            <a:r>
              <a:rPr lang="en-ZA" dirty="0" err="1"/>
              <a:t>Brendtro</a:t>
            </a:r>
            <a:r>
              <a:rPr lang="en-ZA" dirty="0"/>
              <a:t>, </a:t>
            </a:r>
            <a:r>
              <a:rPr lang="en-ZA" dirty="0" err="1"/>
              <a:t>Brokenleg</a:t>
            </a:r>
            <a:r>
              <a:rPr lang="en-ZA" dirty="0"/>
              <a:t> and van </a:t>
            </a:r>
            <a:r>
              <a:rPr lang="en-ZA" dirty="0" err="1"/>
              <a:t>Bockern</a:t>
            </a:r>
            <a:r>
              <a:rPr lang="en-ZA" dirty="0"/>
              <a:t>. </a:t>
            </a:r>
          </a:p>
          <a:p>
            <a:r>
              <a:rPr lang="en-ZA" dirty="0"/>
              <a:t>ATTACHMENT: Erikson’s stages of psychosocial development – Teen roles to consolidate: identity vs role confusion - </a:t>
            </a:r>
            <a:r>
              <a:rPr lang="en-US" sz="1200" b="0" i="0" kern="1200" dirty="0">
                <a:solidFill>
                  <a:schemeClr val="tx1"/>
                </a:solidFill>
                <a:effectLst/>
                <a:latin typeface="+mn-lt"/>
                <a:ea typeface="+mn-ea"/>
                <a:cs typeface="+mn-cs"/>
              </a:rPr>
              <a:t> Adolescents who are successful at this stage have a strong sense of identity and are able to remain true to their beliefs and values in the face of problems and other people’s perspectives. Maslow’s Hierarchy of Needs– just one step up from primal need (physical safety) is love and belonging. </a:t>
            </a:r>
          </a:p>
          <a:p>
            <a:r>
              <a:rPr lang="en-US" sz="1200" b="0" i="0" kern="1200" dirty="0">
                <a:solidFill>
                  <a:schemeClr val="tx1"/>
                </a:solidFill>
                <a:effectLst/>
                <a:latin typeface="+mn-lt"/>
                <a:ea typeface="+mn-ea"/>
                <a:cs typeface="+mn-cs"/>
              </a:rPr>
              <a:t>Promotes how we make attachments later – if don’t feel belong - </a:t>
            </a:r>
            <a:r>
              <a:rPr lang="en-ZA" dirty="0"/>
              <a:t>If not met, look to negative groups and disregard others outside of the group. Can come from lack of positive contact or feelings of abandonment by people &gt;resistant to efforts by well-meaning people (i.e., teachers, counsellors) – fear rejection or fear not being worthy and so self-fulfilling prophecy: scare away the consistency they need the most!</a:t>
            </a:r>
          </a:p>
          <a:p>
            <a:endParaRPr lang="en-ZA" dirty="0"/>
          </a:p>
          <a:p>
            <a:r>
              <a:rPr lang="en-ZA" dirty="0"/>
              <a:t>ACHIEVEMENT: Mastery – Frequently rewarded for efforts and therefore see what behaviour to continue. They believe in themselves because they are often affirmed by results. Willing to take risks &gt; opportunities to learn – worked for them in the past. </a:t>
            </a:r>
          </a:p>
          <a:p>
            <a:r>
              <a:rPr lang="en-US" dirty="0"/>
              <a:t>Underdeveloped Mastery: Impaired sense of mastery: low self esteem and holes in their self concept (I don’t know = I am stupid).  They may refuse to attempt a task for fear of failure, give up easily, be dependent on others' continuous guidance in order to engage in or continue on a task, and/or may devalue and ridicule schooling or the efforts of others.</a:t>
            </a:r>
          </a:p>
          <a:p>
            <a:r>
              <a:rPr lang="en-US" dirty="0"/>
              <a:t>Need CONSISTENT, unconditional praise of EFFORT, not results – Message of “I see you trying”. </a:t>
            </a:r>
          </a:p>
          <a:p>
            <a:r>
              <a:rPr lang="en-US" dirty="0"/>
              <a:t>AUTONOMY: Feel in control (comfortable to take learning risks as they were rewarded in the past) and have proved that they can be trusted with studying, in leadership, and in their homes.</a:t>
            </a:r>
          </a:p>
          <a:p>
            <a:r>
              <a:rPr lang="en-US" dirty="0"/>
              <a:t>If have lessened or absent sense of autonomy/independence are likely to engage in "scatter-brained" or disorganized behavior, be easily swayed by others into engaging in irresponsible or inappropriate actions, and blame circumstances/others for their actions, as they feel out of control.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ALTRUSIM: Generosity -</a:t>
            </a:r>
            <a:r>
              <a:rPr lang="en-ZA" dirty="0"/>
              <a:t> Opportunities to engage in helpful behaviour – making a difference – leading/coaching a team is a good way to show responsibility and builds up independence/autonomy. If this is well-developed, they come across as empathetic and caring.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Those who have a distorted or absent sense of generosity might display behaviors described as "stingy", "callous", "uncaring", and lacking in concern for the welfare of others.  They "take" rather than "give" or show their malformed sense of generosity in odd ways (e.g., being overly giving due to feelings of obligation, buy boys tuck to ‘buy’ into friendship groups. Far end – hurt without feelings of malice.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Those who generally get it right in the class, have begun to consolidate these skills. Those who haven’t, often display the </a:t>
            </a:r>
            <a:r>
              <a:rPr lang="en-US" dirty="0" err="1"/>
              <a:t>behaviours</a:t>
            </a:r>
            <a:r>
              <a:rPr lang="en-US" dirty="0"/>
              <a:t> we find really challenging. </a:t>
            </a:r>
            <a:endParaRPr lang="en-ZA" dirty="0"/>
          </a:p>
          <a:p>
            <a:endParaRPr lang="en-ZA" dirty="0"/>
          </a:p>
          <a:p>
            <a:endParaRPr lang="en-ZA" dirty="0"/>
          </a:p>
        </p:txBody>
      </p:sp>
      <p:sp>
        <p:nvSpPr>
          <p:cNvPr id="4" name="Slide Number Placeholder 3"/>
          <p:cNvSpPr>
            <a:spLocks noGrp="1"/>
          </p:cNvSpPr>
          <p:nvPr>
            <p:ph type="sldNum" sz="quarter" idx="5"/>
          </p:nvPr>
        </p:nvSpPr>
        <p:spPr/>
        <p:txBody>
          <a:bodyPr/>
          <a:lstStyle/>
          <a:p>
            <a:fld id="{3D90C7EE-AC9B-4921-9884-4178111F1E03}" type="slidenum">
              <a:rPr lang="en-ZA" smtClean="0"/>
              <a:t>7</a:t>
            </a:fld>
            <a:endParaRPr lang="en-ZA"/>
          </a:p>
        </p:txBody>
      </p:sp>
    </p:spTree>
    <p:extLst>
      <p:ext uri="{BB962C8B-B14F-4D97-AF65-F5344CB8AC3E}">
        <p14:creationId xmlns:p14="http://schemas.microsoft.com/office/powerpoint/2010/main" val="2899196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Story of Devon. “Devon, what do you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 appreciate it when my teacher: Gives me ANOTHER chance; recognises when I try; gives me a send-up when I improve so others can see; finds out about me; asks about me.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 dislike it when my teacher…shouts – I just get mad back; punishes me without explaining why; says I should be in another class/set (belonging).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Why coaches make good teachers – Sarah Darren.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ZA" dirty="0"/>
              <a:t>They understand how to reach multiple goals with different personalities.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ZA" dirty="0"/>
              <a:t>They are used to a running appraisal of the behaviour that they want – clearly, with steps to reach the goal.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ZA" dirty="0"/>
              <a:t>They are aware of differing levels of development, recognising improvement, and voicing their ideas for improvement.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ZA" dirty="0"/>
              <a:t>They affirm teamwork, which improves classroom peer-to-peer help, and helps the class to appreciate the flavour each member brings to the group.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ZA" dirty="0"/>
              <a:t>Coaches inwardly reflect, often. They stay ahead of the game in terms of techniques and strategies, and are open to questioning their own leadership to get the best out of their players. </a:t>
            </a:r>
          </a:p>
          <a:p>
            <a:endParaRPr lang="en-ZA" dirty="0"/>
          </a:p>
        </p:txBody>
      </p:sp>
      <p:sp>
        <p:nvSpPr>
          <p:cNvPr id="4" name="Slide Number Placeholder 3"/>
          <p:cNvSpPr>
            <a:spLocks noGrp="1"/>
          </p:cNvSpPr>
          <p:nvPr>
            <p:ph type="sldNum" sz="quarter" idx="5"/>
          </p:nvPr>
        </p:nvSpPr>
        <p:spPr/>
        <p:txBody>
          <a:bodyPr/>
          <a:lstStyle/>
          <a:p>
            <a:fld id="{3D90C7EE-AC9B-4921-9884-4178111F1E03}" type="slidenum">
              <a:rPr lang="en-ZA" smtClean="0"/>
              <a:t>8</a:t>
            </a:fld>
            <a:endParaRPr lang="en-ZA"/>
          </a:p>
        </p:txBody>
      </p:sp>
    </p:spTree>
    <p:extLst>
      <p:ext uri="{BB962C8B-B14F-4D97-AF65-F5344CB8AC3E}">
        <p14:creationId xmlns:p14="http://schemas.microsoft.com/office/powerpoint/2010/main" val="393068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ZA" dirty="0"/>
              <a:t>Students are not intentionally trying to derail your lesson. We may need to take more deep breaths with some boys more than others – they need us to!</a:t>
            </a:r>
          </a:p>
          <a:p>
            <a:pPr marL="228600" indent="-228600">
              <a:buAutoNum type="arabicPeriod"/>
            </a:pPr>
            <a:r>
              <a:rPr lang="en-ZA" dirty="0"/>
              <a:t>Assumptions – we assume things about a boy which can stick. Clean slate!</a:t>
            </a:r>
          </a:p>
          <a:p>
            <a:pPr marL="228600" indent="-228600">
              <a:buAutoNum type="arabicPeriod"/>
            </a:pPr>
            <a:r>
              <a:rPr lang="en-ZA" dirty="0"/>
              <a:t>Kids do well is they can – where there is a Skill there’s a WAY!</a:t>
            </a:r>
          </a:p>
          <a:p>
            <a:pPr marL="228600" indent="-228600">
              <a:buAutoNum type="arabicPeriod"/>
            </a:pPr>
            <a:r>
              <a:rPr lang="en-ZA" dirty="0"/>
              <a:t>YET – helps you see this is a journey. </a:t>
            </a:r>
          </a:p>
          <a:p>
            <a:pPr marL="228600" indent="-228600">
              <a:buAutoNum type="arabicPeriod"/>
            </a:pPr>
            <a:r>
              <a:rPr lang="en-ZA" dirty="0"/>
              <a:t>Everybody belongs: </a:t>
            </a:r>
            <a:r>
              <a:rPr lang="en-US" sz="1200" b="0" i="0" kern="1200" dirty="0">
                <a:solidFill>
                  <a:schemeClr val="tx1"/>
                </a:solidFill>
                <a:effectLst/>
                <a:latin typeface="+mn-lt"/>
                <a:ea typeface="+mn-ea"/>
                <a:cs typeface="+mn-cs"/>
              </a:rPr>
              <a:t>“For me, the invisible subtitle for ‘I don’t care’ is, Mrs. Dearborn, I really, really care, but I can’t tell you that. Do </a:t>
            </a:r>
            <a:r>
              <a:rPr lang="en-US" sz="1200" b="0" i="1" kern="1200" dirty="0">
                <a:solidFill>
                  <a:schemeClr val="tx1"/>
                </a:solidFill>
                <a:effectLst/>
                <a:latin typeface="+mn-lt"/>
                <a:ea typeface="+mn-ea"/>
                <a:cs typeface="+mn-cs"/>
              </a:rPr>
              <a:t>you</a:t>
            </a:r>
            <a:r>
              <a:rPr lang="en-US" sz="1200" b="0" i="0" kern="1200" dirty="0">
                <a:solidFill>
                  <a:schemeClr val="tx1"/>
                </a:solidFill>
                <a:effectLst/>
                <a:latin typeface="+mn-lt"/>
                <a:ea typeface="+mn-ea"/>
                <a:cs typeface="+mn-cs"/>
              </a:rPr>
              <a:t> care?” Reading the “subtitles,” as she calls them, has helped Dearborn to stop perceiving misbehavior as disrespect. That doesn’t make her a pushover, she said. It makes her an advocate for the student. “So now when kids say, ‘I don’t care’ to me, I say, ‘That’s OK because I care, and I can care for the both of us right now, so let’s do this.’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5. Expectations and Affirmation –Still learning – may need to explain the expectations more overtly, and more often. Affirmations -  “catch them being good” – especially attention-seeking – reward the behavior you want to see more of. I SEE YOU!</a:t>
            </a:r>
          </a:p>
          <a:p>
            <a:r>
              <a:rPr lang="en-US" sz="1200" b="0" i="0" kern="1200" dirty="0">
                <a:solidFill>
                  <a:schemeClr val="tx1"/>
                </a:solidFill>
                <a:effectLst/>
                <a:latin typeface="+mn-lt"/>
                <a:ea typeface="+mn-ea"/>
                <a:cs typeface="+mn-cs"/>
              </a:rPr>
              <a:t>6. You belong. Each student has a role – help them find out what is it. </a:t>
            </a:r>
          </a:p>
          <a:p>
            <a:r>
              <a:rPr lang="en-US" sz="1200" b="0" i="0" kern="1200" dirty="0">
                <a:solidFill>
                  <a:schemeClr val="tx1"/>
                </a:solidFill>
                <a:effectLst/>
                <a:latin typeface="+mn-lt"/>
                <a:ea typeface="+mn-ea"/>
                <a:cs typeface="+mn-cs"/>
              </a:rPr>
              <a:t>7. It is SAFE! This is a learning zone, not a gladiator pit! Affirm EFFORTS over RESULTS, unconditionally. </a:t>
            </a:r>
          </a:p>
          <a:p>
            <a:r>
              <a:rPr lang="en-US" sz="1200" b="0" i="0" kern="1200" dirty="0">
                <a:solidFill>
                  <a:schemeClr val="tx1"/>
                </a:solidFill>
                <a:effectLst/>
                <a:latin typeface="+mn-lt"/>
                <a:ea typeface="+mn-ea"/>
                <a:cs typeface="+mn-cs"/>
              </a:rPr>
              <a:t>Start afresh every day – This is the learning zone – I will not hold your behavior yesterday against you – we try again. It is safe. </a:t>
            </a:r>
          </a:p>
          <a:p>
            <a:endParaRPr lang="en-ZA" dirty="0"/>
          </a:p>
        </p:txBody>
      </p:sp>
      <p:sp>
        <p:nvSpPr>
          <p:cNvPr id="4" name="Slide Number Placeholder 3"/>
          <p:cNvSpPr>
            <a:spLocks noGrp="1"/>
          </p:cNvSpPr>
          <p:nvPr>
            <p:ph type="sldNum" sz="quarter" idx="5"/>
          </p:nvPr>
        </p:nvSpPr>
        <p:spPr/>
        <p:txBody>
          <a:bodyPr/>
          <a:lstStyle/>
          <a:p>
            <a:fld id="{3D90C7EE-AC9B-4921-9884-4178111F1E03}" type="slidenum">
              <a:rPr lang="en-ZA" smtClean="0"/>
              <a:t>9</a:t>
            </a:fld>
            <a:endParaRPr lang="en-ZA"/>
          </a:p>
        </p:txBody>
      </p:sp>
    </p:spTree>
    <p:extLst>
      <p:ext uri="{BB962C8B-B14F-4D97-AF65-F5344CB8AC3E}">
        <p14:creationId xmlns:p14="http://schemas.microsoft.com/office/powerpoint/2010/main" val="3874563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4/10/2019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4/10/2019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4/10/2019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4/10/2019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4/10/2019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4/10/2019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4/10/2019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4/10/2019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4/10/2019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zuoPZkFcLV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9A050-AC20-4B39-911A-D91FCF31709A}"/>
              </a:ext>
            </a:extLst>
          </p:cNvPr>
          <p:cNvSpPr>
            <a:spLocks noGrp="1"/>
          </p:cNvSpPr>
          <p:nvPr>
            <p:ph type="ctrTitle"/>
          </p:nvPr>
        </p:nvSpPr>
        <p:spPr/>
        <p:txBody>
          <a:bodyPr/>
          <a:lstStyle/>
          <a:p>
            <a:r>
              <a:rPr lang="en-ZA" dirty="0"/>
              <a:t>Connection</a:t>
            </a:r>
          </a:p>
        </p:txBody>
      </p:sp>
      <p:sp>
        <p:nvSpPr>
          <p:cNvPr id="3" name="Subtitle 2">
            <a:extLst>
              <a:ext uri="{FF2B5EF4-FFF2-40B4-BE49-F238E27FC236}">
                <a16:creationId xmlns:a16="http://schemas.microsoft.com/office/drawing/2014/main" id="{DD11A79A-A6A4-490B-9681-9F725B146873}"/>
              </a:ext>
            </a:extLst>
          </p:cNvPr>
          <p:cNvSpPr>
            <a:spLocks noGrp="1"/>
          </p:cNvSpPr>
          <p:nvPr>
            <p:ph type="subTitle" idx="1"/>
          </p:nvPr>
        </p:nvSpPr>
        <p:spPr>
          <a:xfrm>
            <a:off x="5726871" y="5393636"/>
            <a:ext cx="8585477" cy="1327840"/>
          </a:xfrm>
        </p:spPr>
        <p:txBody>
          <a:bodyPr>
            <a:normAutofit/>
          </a:bodyPr>
          <a:lstStyle/>
          <a:p>
            <a:r>
              <a:rPr lang="en-ZA" dirty="0"/>
              <a:t>Staff presentation, </a:t>
            </a:r>
          </a:p>
          <a:p>
            <a:r>
              <a:rPr lang="en-ZA" dirty="0"/>
              <a:t>Bishops</a:t>
            </a:r>
          </a:p>
          <a:p>
            <a:r>
              <a:rPr lang="en-ZA" dirty="0"/>
              <a:t>10 April 2019</a:t>
            </a:r>
          </a:p>
        </p:txBody>
      </p:sp>
    </p:spTree>
    <p:extLst>
      <p:ext uri="{BB962C8B-B14F-4D97-AF65-F5344CB8AC3E}">
        <p14:creationId xmlns:p14="http://schemas.microsoft.com/office/powerpoint/2010/main" val="1831220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FCEF-4D25-4FF7-A78F-ABBB2CCE0C6E}"/>
              </a:ext>
            </a:extLst>
          </p:cNvPr>
          <p:cNvSpPr>
            <a:spLocks noGrp="1"/>
          </p:cNvSpPr>
          <p:nvPr>
            <p:ph type="title"/>
          </p:nvPr>
        </p:nvSpPr>
        <p:spPr/>
        <p:txBody>
          <a:bodyPr/>
          <a:lstStyle/>
          <a:p>
            <a:r>
              <a:rPr lang="en-ZA" dirty="0"/>
              <a:t>Thoughts or questions?</a:t>
            </a:r>
          </a:p>
        </p:txBody>
      </p:sp>
      <p:pic>
        <p:nvPicPr>
          <p:cNvPr id="5" name="Content Placeholder 4">
            <a:extLst>
              <a:ext uri="{FF2B5EF4-FFF2-40B4-BE49-F238E27FC236}">
                <a16:creationId xmlns:a16="http://schemas.microsoft.com/office/drawing/2014/main" id="{28D78153-5C51-42FA-97B4-9E40088C36D4}"/>
              </a:ext>
            </a:extLst>
          </p:cNvPr>
          <p:cNvPicPr>
            <a:picLocks noGrp="1" noChangeAspect="1"/>
          </p:cNvPicPr>
          <p:nvPr>
            <p:ph idx="1"/>
          </p:nvPr>
        </p:nvPicPr>
        <p:blipFill>
          <a:blip r:embed="rId3"/>
          <a:stretch>
            <a:fillRect/>
          </a:stretch>
        </p:blipFill>
        <p:spPr>
          <a:xfrm>
            <a:off x="1387669" y="1590260"/>
            <a:ext cx="4378489" cy="4409109"/>
          </a:xfrm>
        </p:spPr>
      </p:pic>
    </p:spTree>
    <p:extLst>
      <p:ext uri="{BB962C8B-B14F-4D97-AF65-F5344CB8AC3E}">
        <p14:creationId xmlns:p14="http://schemas.microsoft.com/office/powerpoint/2010/main" val="193195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71EE-962A-4CE2-BC9A-67D3EFAB5641}"/>
              </a:ext>
            </a:extLst>
          </p:cNvPr>
          <p:cNvSpPr>
            <a:spLocks noGrp="1"/>
          </p:cNvSpPr>
          <p:nvPr>
            <p:ph type="title"/>
          </p:nvPr>
        </p:nvSpPr>
        <p:spPr/>
        <p:txBody>
          <a:bodyPr/>
          <a:lstStyle/>
          <a:p>
            <a:r>
              <a:rPr lang="en-ZA" dirty="0"/>
              <a:t>Think of:</a:t>
            </a:r>
          </a:p>
        </p:txBody>
      </p:sp>
      <p:sp>
        <p:nvSpPr>
          <p:cNvPr id="3" name="Content Placeholder 2">
            <a:extLst>
              <a:ext uri="{FF2B5EF4-FFF2-40B4-BE49-F238E27FC236}">
                <a16:creationId xmlns:a16="http://schemas.microsoft.com/office/drawing/2014/main" id="{A99A2610-7A9E-4728-B758-109B81B94CB5}"/>
              </a:ext>
            </a:extLst>
          </p:cNvPr>
          <p:cNvSpPr>
            <a:spLocks noGrp="1"/>
          </p:cNvSpPr>
          <p:nvPr>
            <p:ph idx="1"/>
          </p:nvPr>
        </p:nvSpPr>
        <p:spPr>
          <a:xfrm>
            <a:off x="1251678" y="1128451"/>
            <a:ext cx="10178322" cy="3593591"/>
          </a:xfrm>
        </p:spPr>
        <p:txBody>
          <a:bodyPr>
            <a:noAutofit/>
          </a:bodyPr>
          <a:lstStyle/>
          <a:p>
            <a:r>
              <a:rPr lang="en-ZA" sz="3200" dirty="0"/>
              <a:t>Your best kind of student:</a:t>
            </a:r>
          </a:p>
          <a:p>
            <a:pPr lvl="1"/>
            <a:r>
              <a:rPr lang="en-ZA" sz="3200" dirty="0"/>
              <a:t>Habits</a:t>
            </a:r>
          </a:p>
          <a:p>
            <a:pPr lvl="1"/>
            <a:r>
              <a:rPr lang="en-ZA" sz="3200" dirty="0"/>
              <a:t>Attitude</a:t>
            </a:r>
          </a:p>
          <a:p>
            <a:pPr lvl="1"/>
            <a:r>
              <a:rPr lang="en-ZA" sz="3200" dirty="0"/>
              <a:t>How you react</a:t>
            </a:r>
          </a:p>
          <a:p>
            <a:pPr lvl="1"/>
            <a:endParaRPr lang="en-ZA" sz="3200" dirty="0"/>
          </a:p>
          <a:p>
            <a:r>
              <a:rPr lang="en-ZA" sz="3200" dirty="0"/>
              <a:t>Worst/most challenging student:</a:t>
            </a:r>
          </a:p>
          <a:p>
            <a:pPr lvl="1"/>
            <a:r>
              <a:rPr lang="en-ZA" sz="3200" dirty="0"/>
              <a:t>Habits</a:t>
            </a:r>
          </a:p>
          <a:p>
            <a:pPr lvl="1"/>
            <a:r>
              <a:rPr lang="en-ZA" sz="3200" dirty="0"/>
              <a:t>Attitude</a:t>
            </a:r>
          </a:p>
          <a:p>
            <a:pPr lvl="1"/>
            <a:r>
              <a:rPr lang="en-ZA" sz="3200" dirty="0"/>
              <a:t>How you react</a:t>
            </a:r>
          </a:p>
        </p:txBody>
      </p:sp>
    </p:spTree>
    <p:extLst>
      <p:ext uri="{BB962C8B-B14F-4D97-AF65-F5344CB8AC3E}">
        <p14:creationId xmlns:p14="http://schemas.microsoft.com/office/powerpoint/2010/main" val="131989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9E1E0-F67B-40C4-8811-945AD8825C5E}"/>
              </a:ext>
            </a:extLst>
          </p:cNvPr>
          <p:cNvSpPr>
            <a:spLocks noGrp="1"/>
          </p:cNvSpPr>
          <p:nvPr>
            <p:ph type="title"/>
          </p:nvPr>
        </p:nvSpPr>
        <p:spPr/>
        <p:txBody>
          <a:bodyPr/>
          <a:lstStyle/>
          <a:p>
            <a:r>
              <a:rPr lang="en-ZA" dirty="0"/>
              <a:t>Responses</a:t>
            </a:r>
          </a:p>
        </p:txBody>
      </p:sp>
      <p:pic>
        <p:nvPicPr>
          <p:cNvPr id="4" name="Content Placeholder 3">
            <a:extLst>
              <a:ext uri="{FF2B5EF4-FFF2-40B4-BE49-F238E27FC236}">
                <a16:creationId xmlns:a16="http://schemas.microsoft.com/office/drawing/2014/main" id="{0041664F-43B3-4F6C-8895-5B93D99E85D2}"/>
              </a:ext>
            </a:extLst>
          </p:cNvPr>
          <p:cNvPicPr>
            <a:picLocks noGrp="1" noChangeAspect="1"/>
          </p:cNvPicPr>
          <p:nvPr>
            <p:ph idx="1"/>
          </p:nvPr>
        </p:nvPicPr>
        <p:blipFill>
          <a:blip r:embed="rId3"/>
          <a:stretch>
            <a:fillRect/>
          </a:stretch>
        </p:blipFill>
        <p:spPr>
          <a:xfrm>
            <a:off x="1686807" y="3980501"/>
            <a:ext cx="3314700" cy="2737089"/>
          </a:xfrm>
          <a:prstGeom prst="rect">
            <a:avLst/>
          </a:prstGeom>
        </p:spPr>
      </p:pic>
      <p:pic>
        <p:nvPicPr>
          <p:cNvPr id="6" name="Picture 5">
            <a:extLst>
              <a:ext uri="{FF2B5EF4-FFF2-40B4-BE49-F238E27FC236}">
                <a16:creationId xmlns:a16="http://schemas.microsoft.com/office/drawing/2014/main" id="{3D3162C7-9FA0-4AFD-A9F0-210D7E76451A}"/>
              </a:ext>
            </a:extLst>
          </p:cNvPr>
          <p:cNvPicPr>
            <a:picLocks noChangeAspect="1"/>
          </p:cNvPicPr>
          <p:nvPr/>
        </p:nvPicPr>
        <p:blipFill>
          <a:blip r:embed="rId4"/>
          <a:stretch>
            <a:fillRect/>
          </a:stretch>
        </p:blipFill>
        <p:spPr>
          <a:xfrm>
            <a:off x="4624060" y="512620"/>
            <a:ext cx="3433558" cy="3074355"/>
          </a:xfrm>
          <a:prstGeom prst="rect">
            <a:avLst/>
          </a:prstGeom>
        </p:spPr>
      </p:pic>
      <p:pic>
        <p:nvPicPr>
          <p:cNvPr id="8" name="Picture 7">
            <a:extLst>
              <a:ext uri="{FF2B5EF4-FFF2-40B4-BE49-F238E27FC236}">
                <a16:creationId xmlns:a16="http://schemas.microsoft.com/office/drawing/2014/main" id="{2C9A4669-B269-45C7-9AB1-DBD47FEC7861}"/>
              </a:ext>
            </a:extLst>
          </p:cNvPr>
          <p:cNvPicPr>
            <a:picLocks noChangeAspect="1"/>
          </p:cNvPicPr>
          <p:nvPr/>
        </p:nvPicPr>
        <p:blipFill>
          <a:blip r:embed="rId5"/>
          <a:stretch>
            <a:fillRect/>
          </a:stretch>
        </p:blipFill>
        <p:spPr>
          <a:xfrm>
            <a:off x="8573440" y="1425777"/>
            <a:ext cx="3080857" cy="2161198"/>
          </a:xfrm>
          <a:prstGeom prst="rect">
            <a:avLst/>
          </a:prstGeom>
        </p:spPr>
      </p:pic>
      <p:pic>
        <p:nvPicPr>
          <p:cNvPr id="10" name="Picture 9">
            <a:extLst>
              <a:ext uri="{FF2B5EF4-FFF2-40B4-BE49-F238E27FC236}">
                <a16:creationId xmlns:a16="http://schemas.microsoft.com/office/drawing/2014/main" id="{4A09EC71-2BA8-44B4-BC54-3D8264CD9E01}"/>
              </a:ext>
            </a:extLst>
          </p:cNvPr>
          <p:cNvPicPr>
            <a:picLocks noChangeAspect="1"/>
          </p:cNvPicPr>
          <p:nvPr/>
        </p:nvPicPr>
        <p:blipFill>
          <a:blip r:embed="rId6"/>
          <a:stretch>
            <a:fillRect/>
          </a:stretch>
        </p:blipFill>
        <p:spPr>
          <a:xfrm>
            <a:off x="6542495" y="3980501"/>
            <a:ext cx="4483920" cy="2395319"/>
          </a:xfrm>
          <a:prstGeom prst="rect">
            <a:avLst/>
          </a:prstGeom>
        </p:spPr>
      </p:pic>
      <p:pic>
        <p:nvPicPr>
          <p:cNvPr id="12" name="Picture 11">
            <a:extLst>
              <a:ext uri="{FF2B5EF4-FFF2-40B4-BE49-F238E27FC236}">
                <a16:creationId xmlns:a16="http://schemas.microsoft.com/office/drawing/2014/main" id="{BD6C0B58-5C64-41BA-B571-ABDA4A4BAC84}"/>
              </a:ext>
            </a:extLst>
          </p:cNvPr>
          <p:cNvPicPr>
            <a:picLocks noChangeAspect="1"/>
          </p:cNvPicPr>
          <p:nvPr/>
        </p:nvPicPr>
        <p:blipFill>
          <a:blip r:embed="rId7"/>
          <a:stretch>
            <a:fillRect/>
          </a:stretch>
        </p:blipFill>
        <p:spPr>
          <a:xfrm>
            <a:off x="326688" y="1128451"/>
            <a:ext cx="3697795" cy="2737089"/>
          </a:xfrm>
          <a:prstGeom prst="rect">
            <a:avLst/>
          </a:prstGeom>
        </p:spPr>
      </p:pic>
    </p:spTree>
    <p:extLst>
      <p:ext uri="{BB962C8B-B14F-4D97-AF65-F5344CB8AC3E}">
        <p14:creationId xmlns:p14="http://schemas.microsoft.com/office/powerpoint/2010/main" val="2004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31B72-84CE-48DA-8E4A-E181A313782E}"/>
              </a:ext>
            </a:extLst>
          </p:cNvPr>
          <p:cNvSpPr>
            <a:spLocks noGrp="1"/>
          </p:cNvSpPr>
          <p:nvPr>
            <p:ph type="title"/>
          </p:nvPr>
        </p:nvSpPr>
        <p:spPr/>
        <p:txBody>
          <a:bodyPr/>
          <a:lstStyle/>
          <a:p>
            <a:r>
              <a:rPr lang="en-ZA" dirty="0"/>
              <a:t>Shame and stigma</a:t>
            </a:r>
          </a:p>
        </p:txBody>
      </p:sp>
      <p:sp>
        <p:nvSpPr>
          <p:cNvPr id="3" name="Content Placeholder 2">
            <a:extLst>
              <a:ext uri="{FF2B5EF4-FFF2-40B4-BE49-F238E27FC236}">
                <a16:creationId xmlns:a16="http://schemas.microsoft.com/office/drawing/2014/main" id="{B34ED808-7148-4D09-8077-20EBA560089F}"/>
              </a:ext>
            </a:extLst>
          </p:cNvPr>
          <p:cNvSpPr>
            <a:spLocks noGrp="1"/>
          </p:cNvSpPr>
          <p:nvPr>
            <p:ph idx="1"/>
          </p:nvPr>
        </p:nvSpPr>
        <p:spPr>
          <a:xfrm>
            <a:off x="899986" y="2087362"/>
            <a:ext cx="10178322" cy="3593591"/>
          </a:xfrm>
        </p:spPr>
        <p:txBody>
          <a:bodyPr>
            <a:noAutofit/>
          </a:bodyPr>
          <a:lstStyle/>
          <a:p>
            <a:r>
              <a:rPr lang="en-ZA" sz="2800" b="1" dirty="0"/>
              <a:t>Stigma</a:t>
            </a:r>
            <a:r>
              <a:rPr lang="en-ZA" sz="2800" dirty="0"/>
              <a:t> – mark of disgrace, from our community</a:t>
            </a:r>
          </a:p>
          <a:p>
            <a:r>
              <a:rPr lang="en-ZA" sz="2800" b="1" dirty="0"/>
              <a:t>Shame</a:t>
            </a:r>
            <a:r>
              <a:rPr lang="en-ZA" sz="2800" dirty="0"/>
              <a:t> – feeling bad about who you are and what you do or don’t do.</a:t>
            </a:r>
          </a:p>
          <a:p>
            <a:r>
              <a:rPr lang="en-ZA" sz="2800" u="sng" dirty="0"/>
              <a:t>Shame is the only emotion that does not seek expression </a:t>
            </a:r>
            <a:r>
              <a:rPr lang="en-ZA" sz="2800" dirty="0"/>
              <a:t>- try to hide the secret: We don’t believe we have/can achieve what everyone else has/can!</a:t>
            </a:r>
          </a:p>
        </p:txBody>
      </p:sp>
      <p:pic>
        <p:nvPicPr>
          <p:cNvPr id="4" name="Picture 3">
            <a:extLst>
              <a:ext uri="{FF2B5EF4-FFF2-40B4-BE49-F238E27FC236}">
                <a16:creationId xmlns:a16="http://schemas.microsoft.com/office/drawing/2014/main" id="{B2EF2784-90C6-4AF9-AD8D-70FA88DF5E3D}"/>
              </a:ext>
            </a:extLst>
          </p:cNvPr>
          <p:cNvPicPr>
            <a:picLocks noChangeAspect="1"/>
          </p:cNvPicPr>
          <p:nvPr/>
        </p:nvPicPr>
        <p:blipFill>
          <a:blip r:embed="rId3"/>
          <a:stretch>
            <a:fillRect/>
          </a:stretch>
        </p:blipFill>
        <p:spPr>
          <a:xfrm>
            <a:off x="8719278" y="239176"/>
            <a:ext cx="2914705" cy="2389923"/>
          </a:xfrm>
          <a:prstGeom prst="rect">
            <a:avLst/>
          </a:prstGeom>
        </p:spPr>
      </p:pic>
      <p:sp>
        <p:nvSpPr>
          <p:cNvPr id="5" name="TextBox 4">
            <a:extLst>
              <a:ext uri="{FF2B5EF4-FFF2-40B4-BE49-F238E27FC236}">
                <a16:creationId xmlns:a16="http://schemas.microsoft.com/office/drawing/2014/main" id="{125878A1-D907-4C65-92B8-BEDC271641F0}"/>
              </a:ext>
            </a:extLst>
          </p:cNvPr>
          <p:cNvSpPr txBox="1"/>
          <p:nvPr/>
        </p:nvSpPr>
        <p:spPr>
          <a:xfrm>
            <a:off x="7343255" y="5829284"/>
            <a:ext cx="4290728" cy="646331"/>
          </a:xfrm>
          <a:prstGeom prst="rect">
            <a:avLst/>
          </a:prstGeom>
          <a:noFill/>
          <a:ln w="41275">
            <a:solidFill>
              <a:schemeClr val="accent1"/>
            </a:solidFill>
          </a:ln>
        </p:spPr>
        <p:txBody>
          <a:bodyPr wrap="square" rtlCol="0">
            <a:spAutoFit/>
          </a:bodyPr>
          <a:lstStyle/>
          <a:p>
            <a:r>
              <a:rPr lang="en-ZA" i="1" dirty="0"/>
              <a:t>From Shame and Stigma to Pride and Trust – Drs Hallowell and Dodson (2018)</a:t>
            </a:r>
          </a:p>
        </p:txBody>
      </p:sp>
    </p:spTree>
    <p:extLst>
      <p:ext uri="{BB962C8B-B14F-4D97-AF65-F5344CB8AC3E}">
        <p14:creationId xmlns:p14="http://schemas.microsoft.com/office/powerpoint/2010/main" val="239886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Fear response in teens</a:t>
            </a:r>
          </a:p>
        </p:txBody>
      </p:sp>
      <p:sp>
        <p:nvSpPr>
          <p:cNvPr id="7" name="TextBox 6"/>
          <p:cNvSpPr txBox="1"/>
          <p:nvPr/>
        </p:nvSpPr>
        <p:spPr>
          <a:xfrm>
            <a:off x="2063552" y="1772816"/>
            <a:ext cx="4248472" cy="3139321"/>
          </a:xfrm>
          <a:prstGeom prst="rect">
            <a:avLst/>
          </a:prstGeom>
          <a:noFill/>
        </p:spPr>
        <p:txBody>
          <a:bodyPr wrap="square" rtlCol="0">
            <a:spAutoFit/>
          </a:bodyPr>
          <a:lstStyle/>
          <a:p>
            <a:pPr algn="ctr"/>
            <a:r>
              <a:rPr lang="en-ZA" sz="5400" b="1" dirty="0">
                <a:solidFill>
                  <a:srgbClr val="C00000"/>
                </a:solidFill>
              </a:rPr>
              <a:t>“HOT” thinking </a:t>
            </a:r>
            <a:r>
              <a:rPr lang="en-ZA" sz="3600" dirty="0"/>
              <a:t>Amygdala hijack</a:t>
            </a:r>
          </a:p>
          <a:p>
            <a:pPr algn="ctr"/>
            <a:endParaRPr lang="en-ZA" sz="5400" b="1" dirty="0">
              <a:solidFill>
                <a:srgbClr val="C00000"/>
              </a:solidFill>
            </a:endParaRPr>
          </a:p>
        </p:txBody>
      </p:sp>
      <p:sp>
        <p:nvSpPr>
          <p:cNvPr id="8" name="TextBox 7"/>
          <p:cNvSpPr txBox="1"/>
          <p:nvPr/>
        </p:nvSpPr>
        <p:spPr>
          <a:xfrm>
            <a:off x="6672064" y="1772816"/>
            <a:ext cx="3600400" cy="1754326"/>
          </a:xfrm>
          <a:prstGeom prst="rect">
            <a:avLst/>
          </a:prstGeom>
          <a:noFill/>
        </p:spPr>
        <p:txBody>
          <a:bodyPr wrap="square" rtlCol="0">
            <a:spAutoFit/>
          </a:bodyPr>
          <a:lstStyle/>
          <a:p>
            <a:r>
              <a:rPr lang="en-ZA" sz="5400" b="1" dirty="0">
                <a:solidFill>
                  <a:srgbClr val="0070C0"/>
                </a:solidFill>
              </a:rPr>
              <a:t>“COOL” thinking</a:t>
            </a:r>
          </a:p>
        </p:txBody>
      </p:sp>
      <p:sp>
        <p:nvSpPr>
          <p:cNvPr id="3" name="Rectangle 2">
            <a:extLst>
              <a:ext uri="{FF2B5EF4-FFF2-40B4-BE49-F238E27FC236}">
                <a16:creationId xmlns:a16="http://schemas.microsoft.com/office/drawing/2014/main" id="{A48D00A7-E8CD-4D11-AF56-5F094CBD045A}"/>
              </a:ext>
            </a:extLst>
          </p:cNvPr>
          <p:cNvSpPr/>
          <p:nvPr/>
        </p:nvSpPr>
        <p:spPr>
          <a:xfrm>
            <a:off x="1448972" y="4240465"/>
            <a:ext cx="9981028" cy="2062103"/>
          </a:xfrm>
          <a:prstGeom prst="rect">
            <a:avLst/>
          </a:prstGeom>
        </p:spPr>
        <p:txBody>
          <a:bodyPr wrap="square">
            <a:spAutoFit/>
          </a:bodyPr>
          <a:lstStyle/>
          <a:p>
            <a:r>
              <a:rPr lang="en-US" sz="3200" b="1" dirty="0">
                <a:solidFill>
                  <a:srgbClr val="316C7C"/>
                </a:solidFill>
                <a:latin typeface="Karma"/>
              </a:rPr>
              <a:t>Once a teenager's brain registers a threat and is activated, their </a:t>
            </a:r>
            <a:r>
              <a:rPr lang="en-US" sz="4800" b="1" dirty="0">
                <a:latin typeface="Karma"/>
              </a:rPr>
              <a:t>ability to suppress an emotional response </a:t>
            </a:r>
            <a:r>
              <a:rPr lang="en-US" sz="3200" b="1" dirty="0">
                <a:solidFill>
                  <a:srgbClr val="316C7C"/>
                </a:solidFill>
                <a:latin typeface="Karma"/>
              </a:rPr>
              <a:t>to the threat is reduced.</a:t>
            </a:r>
            <a:endParaRPr lang="en-ZA" sz="3200" dirty="0"/>
          </a:p>
        </p:txBody>
      </p:sp>
      <p:sp>
        <p:nvSpPr>
          <p:cNvPr id="4" name="TextBox 3">
            <a:extLst>
              <a:ext uri="{FF2B5EF4-FFF2-40B4-BE49-F238E27FC236}">
                <a16:creationId xmlns:a16="http://schemas.microsoft.com/office/drawing/2014/main" id="{8363D2E1-F353-4209-A26B-711DBC9D4048}"/>
              </a:ext>
            </a:extLst>
          </p:cNvPr>
          <p:cNvSpPr txBox="1"/>
          <p:nvPr/>
        </p:nvSpPr>
        <p:spPr>
          <a:xfrm>
            <a:off x="8215532" y="6049108"/>
            <a:ext cx="3488788" cy="369332"/>
          </a:xfrm>
          <a:prstGeom prst="rect">
            <a:avLst/>
          </a:prstGeom>
          <a:noFill/>
          <a:ln w="38100">
            <a:solidFill>
              <a:schemeClr val="accent1"/>
            </a:solidFill>
          </a:ln>
        </p:spPr>
        <p:txBody>
          <a:bodyPr wrap="square" rtlCol="0">
            <a:spAutoFit/>
          </a:bodyPr>
          <a:lstStyle/>
          <a:p>
            <a:pPr algn="ctr"/>
            <a:r>
              <a:rPr lang="en-US" dirty="0"/>
              <a:t>Weill Cornell Medical College</a:t>
            </a: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83E9-98CD-47E9-8550-E433F2B7BDB4}"/>
              </a:ext>
            </a:extLst>
          </p:cNvPr>
          <p:cNvSpPr>
            <a:spLocks noGrp="1"/>
          </p:cNvSpPr>
          <p:nvPr>
            <p:ph type="title"/>
          </p:nvPr>
        </p:nvSpPr>
        <p:spPr/>
        <p:txBody>
          <a:bodyPr/>
          <a:lstStyle/>
          <a:p>
            <a:r>
              <a:rPr lang="en-ZA" dirty="0"/>
              <a:t>Challenging behaviour</a:t>
            </a:r>
          </a:p>
        </p:txBody>
      </p:sp>
      <p:sp>
        <p:nvSpPr>
          <p:cNvPr id="3" name="Content Placeholder 2">
            <a:extLst>
              <a:ext uri="{FF2B5EF4-FFF2-40B4-BE49-F238E27FC236}">
                <a16:creationId xmlns:a16="http://schemas.microsoft.com/office/drawing/2014/main" id="{4CC1BD38-F38C-4E80-9F2A-921406A12EE0}"/>
              </a:ext>
            </a:extLst>
          </p:cNvPr>
          <p:cNvSpPr>
            <a:spLocks noGrp="1"/>
          </p:cNvSpPr>
          <p:nvPr>
            <p:ph idx="1"/>
          </p:nvPr>
        </p:nvSpPr>
        <p:spPr/>
        <p:txBody>
          <a:bodyPr>
            <a:normAutofit fontScale="85000" lnSpcReduction="10000"/>
          </a:bodyPr>
          <a:lstStyle/>
          <a:p>
            <a:r>
              <a:rPr lang="en-ZA" sz="3200" dirty="0"/>
              <a:t>#1 cause of teacher stress, drop out, and referrals for mental health services. </a:t>
            </a:r>
          </a:p>
          <a:p>
            <a:r>
              <a:rPr lang="en-ZA" sz="3200" b="1" dirty="0"/>
              <a:t>Kids do well if they </a:t>
            </a:r>
            <a:r>
              <a:rPr lang="en-ZA" sz="3200" b="1" u="sng" dirty="0"/>
              <a:t>can, </a:t>
            </a:r>
            <a:r>
              <a:rPr lang="en-ZA" sz="3200" b="1" dirty="0"/>
              <a:t>not if they want to.</a:t>
            </a:r>
          </a:p>
          <a:p>
            <a:r>
              <a:rPr lang="en-ZA" sz="3200" b="1" u="sng" dirty="0"/>
              <a:t>Lack the Skill</a:t>
            </a:r>
            <a:r>
              <a:rPr lang="en-ZA" sz="3200" b="1" dirty="0"/>
              <a:t>, not the Will to behave as expected.  </a:t>
            </a:r>
          </a:p>
          <a:p>
            <a:pPr lvl="1"/>
            <a:r>
              <a:rPr lang="en-ZA" sz="3000" dirty="0"/>
              <a:t>i.e., Problem-solving, flexibility, frustration tolerance OR learning difficulty/disability. </a:t>
            </a:r>
          </a:p>
          <a:p>
            <a:pPr lvl="1"/>
            <a:r>
              <a:rPr lang="en-ZA" sz="3000" dirty="0"/>
              <a:t>Difficulties &gt; opportunities to practice collaborative problem-solving. </a:t>
            </a:r>
          </a:p>
        </p:txBody>
      </p:sp>
      <p:sp>
        <p:nvSpPr>
          <p:cNvPr id="4" name="TextBox 3">
            <a:extLst>
              <a:ext uri="{FF2B5EF4-FFF2-40B4-BE49-F238E27FC236}">
                <a16:creationId xmlns:a16="http://schemas.microsoft.com/office/drawing/2014/main" id="{65F2EFA3-CD5C-4B7F-A4FC-80E85CC7ED9F}"/>
              </a:ext>
            </a:extLst>
          </p:cNvPr>
          <p:cNvSpPr txBox="1"/>
          <p:nvPr/>
        </p:nvSpPr>
        <p:spPr>
          <a:xfrm>
            <a:off x="4044461" y="5967910"/>
            <a:ext cx="7385539" cy="646331"/>
          </a:xfrm>
          <a:prstGeom prst="rect">
            <a:avLst/>
          </a:prstGeom>
          <a:noFill/>
          <a:ln w="31750">
            <a:solidFill>
              <a:schemeClr val="accent1"/>
            </a:solidFill>
          </a:ln>
        </p:spPr>
        <p:txBody>
          <a:bodyPr wrap="square" rtlCol="0">
            <a:spAutoFit/>
          </a:bodyPr>
          <a:lstStyle/>
          <a:p>
            <a:r>
              <a:rPr lang="en-ZA" dirty="0"/>
              <a:t>Dr Stuart </a:t>
            </a:r>
            <a:r>
              <a:rPr lang="en-ZA" dirty="0" err="1"/>
              <a:t>Ablon</a:t>
            </a:r>
            <a:r>
              <a:rPr lang="en-ZA" dirty="0"/>
              <a:t> </a:t>
            </a:r>
            <a:r>
              <a:rPr lang="en-ZA" dirty="0">
                <a:hlinkClick r:id="rId3"/>
              </a:rPr>
              <a:t>–</a:t>
            </a:r>
            <a:r>
              <a:rPr lang="en-ZA" dirty="0"/>
              <a:t> Director of </a:t>
            </a:r>
            <a:r>
              <a:rPr lang="en-ZA" dirty="0" err="1"/>
              <a:t>Think:Kids</a:t>
            </a:r>
            <a:r>
              <a:rPr lang="en-ZA" dirty="0"/>
              <a:t> </a:t>
            </a:r>
            <a:r>
              <a:rPr lang="en-ZA" dirty="0">
                <a:hlinkClick r:id="rId3"/>
              </a:rPr>
              <a:t>–</a:t>
            </a:r>
            <a:r>
              <a:rPr lang="en-ZA" dirty="0"/>
              <a:t> Collaborative Problem-Solving. </a:t>
            </a:r>
            <a:endParaRPr lang="en-ZA" dirty="0">
              <a:hlinkClick r:id="rId3"/>
            </a:endParaRPr>
          </a:p>
          <a:p>
            <a:r>
              <a:rPr lang="en-ZA" dirty="0">
                <a:hlinkClick r:id="rId3"/>
              </a:rPr>
              <a:t>https://youtu.be/zuoPZkFcLVs</a:t>
            </a:r>
            <a:r>
              <a:rPr lang="en-ZA" dirty="0"/>
              <a:t> </a:t>
            </a:r>
          </a:p>
        </p:txBody>
      </p:sp>
      <p:pic>
        <p:nvPicPr>
          <p:cNvPr id="6" name="Picture 5">
            <a:extLst>
              <a:ext uri="{FF2B5EF4-FFF2-40B4-BE49-F238E27FC236}">
                <a16:creationId xmlns:a16="http://schemas.microsoft.com/office/drawing/2014/main" id="{591ED12A-8EB5-4F6E-9682-5827B0E0C1A8}"/>
              </a:ext>
            </a:extLst>
          </p:cNvPr>
          <p:cNvPicPr>
            <a:picLocks noChangeAspect="1"/>
          </p:cNvPicPr>
          <p:nvPr/>
        </p:nvPicPr>
        <p:blipFill>
          <a:blip r:embed="rId4"/>
          <a:stretch>
            <a:fillRect/>
          </a:stretch>
        </p:blipFill>
        <p:spPr>
          <a:xfrm>
            <a:off x="8678045" y="243614"/>
            <a:ext cx="2948901" cy="2042387"/>
          </a:xfrm>
          <a:prstGeom prst="rect">
            <a:avLst/>
          </a:prstGeom>
        </p:spPr>
      </p:pic>
    </p:spTree>
    <p:extLst>
      <p:ext uri="{BB962C8B-B14F-4D97-AF65-F5344CB8AC3E}">
        <p14:creationId xmlns:p14="http://schemas.microsoft.com/office/powerpoint/2010/main" val="342284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C95AE-A51C-4208-A9D0-5CDAC37046B9}"/>
              </a:ext>
            </a:extLst>
          </p:cNvPr>
          <p:cNvSpPr>
            <a:spLocks noGrp="1"/>
          </p:cNvSpPr>
          <p:nvPr>
            <p:ph type="title"/>
          </p:nvPr>
        </p:nvSpPr>
        <p:spPr/>
        <p:txBody>
          <a:bodyPr/>
          <a:lstStyle/>
          <a:p>
            <a:pPr algn="ctr"/>
            <a:r>
              <a:rPr lang="en-ZA" dirty="0"/>
              <a:t>Circle of courage</a:t>
            </a:r>
          </a:p>
        </p:txBody>
      </p:sp>
      <p:pic>
        <p:nvPicPr>
          <p:cNvPr id="4" name="Content Placeholder 3">
            <a:extLst>
              <a:ext uri="{FF2B5EF4-FFF2-40B4-BE49-F238E27FC236}">
                <a16:creationId xmlns:a16="http://schemas.microsoft.com/office/drawing/2014/main" id="{51741087-17D4-45B6-B32A-7564B705AC10}"/>
              </a:ext>
            </a:extLst>
          </p:cNvPr>
          <p:cNvPicPr>
            <a:picLocks noChangeAspect="1"/>
          </p:cNvPicPr>
          <p:nvPr/>
        </p:nvPicPr>
        <p:blipFill>
          <a:blip r:embed="rId3"/>
          <a:stretch>
            <a:fillRect/>
          </a:stretch>
        </p:blipFill>
        <p:spPr>
          <a:xfrm>
            <a:off x="3235950" y="1049953"/>
            <a:ext cx="6209778" cy="5616303"/>
          </a:xfrm>
          <a:prstGeom prst="rect">
            <a:avLst/>
          </a:prstGeom>
        </p:spPr>
      </p:pic>
      <p:sp>
        <p:nvSpPr>
          <p:cNvPr id="5" name="Oval 4">
            <a:extLst>
              <a:ext uri="{FF2B5EF4-FFF2-40B4-BE49-F238E27FC236}">
                <a16:creationId xmlns:a16="http://schemas.microsoft.com/office/drawing/2014/main" id="{BEABFC6F-9661-4E8C-B1FC-75F9E4282D75}"/>
              </a:ext>
            </a:extLst>
          </p:cNvPr>
          <p:cNvSpPr/>
          <p:nvPr/>
        </p:nvSpPr>
        <p:spPr>
          <a:xfrm>
            <a:off x="4149969" y="2475914"/>
            <a:ext cx="2180493" cy="773723"/>
          </a:xfrm>
          <a:prstGeom prst="ellipse">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a:extLst>
              <a:ext uri="{FF2B5EF4-FFF2-40B4-BE49-F238E27FC236}">
                <a16:creationId xmlns:a16="http://schemas.microsoft.com/office/drawing/2014/main" id="{B1683F9D-F194-41FA-98D2-ED436AA42333}"/>
              </a:ext>
            </a:extLst>
          </p:cNvPr>
          <p:cNvSpPr txBox="1"/>
          <p:nvPr/>
        </p:nvSpPr>
        <p:spPr>
          <a:xfrm>
            <a:off x="951423" y="1049953"/>
            <a:ext cx="2363753" cy="954107"/>
          </a:xfrm>
          <a:prstGeom prst="rect">
            <a:avLst/>
          </a:prstGeom>
          <a:noFill/>
        </p:spPr>
        <p:txBody>
          <a:bodyPr wrap="square" rtlCol="0">
            <a:spAutoFit/>
          </a:bodyPr>
          <a:lstStyle/>
          <a:p>
            <a:r>
              <a:rPr lang="en-ZA" sz="2000" b="1" dirty="0"/>
              <a:t>++Belonging </a:t>
            </a:r>
            <a:r>
              <a:rPr lang="en-ZA" dirty="0"/>
              <a:t>- Primal need to feel accepted.</a:t>
            </a:r>
          </a:p>
        </p:txBody>
      </p:sp>
      <p:sp>
        <p:nvSpPr>
          <p:cNvPr id="7" name="TextBox 6">
            <a:extLst>
              <a:ext uri="{FF2B5EF4-FFF2-40B4-BE49-F238E27FC236}">
                <a16:creationId xmlns:a16="http://schemas.microsoft.com/office/drawing/2014/main" id="{89880ABB-88D6-4F96-BFF0-BD95578A6689}"/>
              </a:ext>
            </a:extLst>
          </p:cNvPr>
          <p:cNvSpPr txBox="1"/>
          <p:nvPr/>
        </p:nvSpPr>
        <p:spPr>
          <a:xfrm>
            <a:off x="905400" y="2074976"/>
            <a:ext cx="2250831" cy="984885"/>
          </a:xfrm>
          <a:prstGeom prst="rect">
            <a:avLst/>
          </a:prstGeom>
          <a:noFill/>
        </p:spPr>
        <p:txBody>
          <a:bodyPr wrap="square" rtlCol="0">
            <a:spAutoFit/>
          </a:bodyPr>
          <a:lstStyle/>
          <a:p>
            <a:r>
              <a:rPr lang="en-ZA" sz="2000" b="1" dirty="0"/>
              <a:t>- - Abandonment </a:t>
            </a:r>
            <a:r>
              <a:rPr lang="en-ZA" sz="2000" dirty="0"/>
              <a:t>- </a:t>
            </a:r>
            <a:r>
              <a:rPr lang="en-ZA" dirty="0"/>
              <a:t>Look to other groups to belong. </a:t>
            </a:r>
          </a:p>
        </p:txBody>
      </p:sp>
      <p:sp>
        <p:nvSpPr>
          <p:cNvPr id="8" name="Oval 7">
            <a:extLst>
              <a:ext uri="{FF2B5EF4-FFF2-40B4-BE49-F238E27FC236}">
                <a16:creationId xmlns:a16="http://schemas.microsoft.com/office/drawing/2014/main" id="{F55F95CD-60BB-44BB-A20D-7F85237F6B6F}"/>
              </a:ext>
            </a:extLst>
          </p:cNvPr>
          <p:cNvSpPr/>
          <p:nvPr/>
        </p:nvSpPr>
        <p:spPr>
          <a:xfrm>
            <a:off x="6443384" y="2475913"/>
            <a:ext cx="2180493" cy="773723"/>
          </a:xfrm>
          <a:prstGeom prst="ellipse">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0" name="Straight Connector 9">
            <a:extLst>
              <a:ext uri="{FF2B5EF4-FFF2-40B4-BE49-F238E27FC236}">
                <a16:creationId xmlns:a16="http://schemas.microsoft.com/office/drawing/2014/main" id="{C208434C-CD8C-4D2F-87F0-68AB8E796ACC}"/>
              </a:ext>
            </a:extLst>
          </p:cNvPr>
          <p:cNvCxnSpPr/>
          <p:nvPr/>
        </p:nvCxnSpPr>
        <p:spPr>
          <a:xfrm flipH="1" flipV="1">
            <a:off x="3024918" y="1589649"/>
            <a:ext cx="1146343" cy="886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2AB24BF-0699-4C0C-A515-8F291E401B1E}"/>
              </a:ext>
            </a:extLst>
          </p:cNvPr>
          <p:cNvCxnSpPr/>
          <p:nvPr/>
        </p:nvCxnSpPr>
        <p:spPr>
          <a:xfrm flipV="1">
            <a:off x="8461631" y="1364566"/>
            <a:ext cx="1097019" cy="149820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0E16E1D-8E58-4657-A6EB-E1E943676E4C}"/>
              </a:ext>
            </a:extLst>
          </p:cNvPr>
          <p:cNvSpPr txBox="1"/>
          <p:nvPr/>
        </p:nvSpPr>
        <p:spPr>
          <a:xfrm>
            <a:off x="9597701" y="832452"/>
            <a:ext cx="2271585" cy="1231106"/>
          </a:xfrm>
          <a:prstGeom prst="rect">
            <a:avLst/>
          </a:prstGeom>
          <a:noFill/>
        </p:spPr>
        <p:txBody>
          <a:bodyPr wrap="square" rtlCol="0">
            <a:spAutoFit/>
          </a:bodyPr>
          <a:lstStyle/>
          <a:p>
            <a:r>
              <a:rPr lang="en-ZA" sz="2000" b="1" dirty="0"/>
              <a:t>++Mastery </a:t>
            </a:r>
            <a:r>
              <a:rPr lang="en-ZA" dirty="0"/>
              <a:t>– Taking pride in competency. Often affirmed by success. </a:t>
            </a:r>
          </a:p>
        </p:txBody>
      </p:sp>
      <p:sp>
        <p:nvSpPr>
          <p:cNvPr id="14" name="TextBox 13">
            <a:extLst>
              <a:ext uri="{FF2B5EF4-FFF2-40B4-BE49-F238E27FC236}">
                <a16:creationId xmlns:a16="http://schemas.microsoft.com/office/drawing/2014/main" id="{613CCD63-49C4-4EB9-B448-5BEF8C130EA9}"/>
              </a:ext>
            </a:extLst>
          </p:cNvPr>
          <p:cNvSpPr txBox="1"/>
          <p:nvPr/>
        </p:nvSpPr>
        <p:spPr>
          <a:xfrm>
            <a:off x="9445728" y="2132962"/>
            <a:ext cx="2482489" cy="1261884"/>
          </a:xfrm>
          <a:prstGeom prst="rect">
            <a:avLst/>
          </a:prstGeom>
          <a:noFill/>
        </p:spPr>
        <p:txBody>
          <a:bodyPr wrap="square" rtlCol="0">
            <a:spAutoFit/>
          </a:bodyPr>
          <a:lstStyle/>
          <a:p>
            <a:r>
              <a:rPr lang="en-ZA" sz="2000" b="1" dirty="0"/>
              <a:t>- - Underdeveloped Mastery </a:t>
            </a:r>
            <a:r>
              <a:rPr lang="en-ZA" dirty="0"/>
              <a:t>– “I do badly = I can’t.” Fear failure &gt; Shutdown. </a:t>
            </a:r>
          </a:p>
        </p:txBody>
      </p:sp>
      <p:sp>
        <p:nvSpPr>
          <p:cNvPr id="15" name="TextBox 14">
            <a:extLst>
              <a:ext uri="{FF2B5EF4-FFF2-40B4-BE49-F238E27FC236}">
                <a16:creationId xmlns:a16="http://schemas.microsoft.com/office/drawing/2014/main" id="{A3CF5047-DB00-4EA2-9B29-93D0DD69A959}"/>
              </a:ext>
            </a:extLst>
          </p:cNvPr>
          <p:cNvSpPr txBox="1"/>
          <p:nvPr/>
        </p:nvSpPr>
        <p:spPr>
          <a:xfrm>
            <a:off x="767988" y="3873973"/>
            <a:ext cx="2541453" cy="954107"/>
          </a:xfrm>
          <a:prstGeom prst="rect">
            <a:avLst/>
          </a:prstGeom>
          <a:noFill/>
        </p:spPr>
        <p:txBody>
          <a:bodyPr wrap="square" rtlCol="0">
            <a:spAutoFit/>
          </a:bodyPr>
          <a:lstStyle/>
          <a:p>
            <a:r>
              <a:rPr lang="en-ZA" sz="2000" b="1" dirty="0"/>
              <a:t>++Autonomy </a:t>
            </a:r>
            <a:r>
              <a:rPr lang="en-ZA" dirty="0"/>
              <a:t>– Feel in control, and prove trustworthiness.</a:t>
            </a:r>
          </a:p>
        </p:txBody>
      </p:sp>
      <p:sp>
        <p:nvSpPr>
          <p:cNvPr id="16" name="Oval 15">
            <a:extLst>
              <a:ext uri="{FF2B5EF4-FFF2-40B4-BE49-F238E27FC236}">
                <a16:creationId xmlns:a16="http://schemas.microsoft.com/office/drawing/2014/main" id="{7F578D5A-1139-40F8-9207-2ADAC0604C08}"/>
              </a:ext>
            </a:extLst>
          </p:cNvPr>
          <p:cNvSpPr/>
          <p:nvPr/>
        </p:nvSpPr>
        <p:spPr>
          <a:xfrm>
            <a:off x="4149968" y="4500090"/>
            <a:ext cx="2180493" cy="773723"/>
          </a:xfrm>
          <a:prstGeom prst="ellipse">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20" name="Straight Connector 19">
            <a:extLst>
              <a:ext uri="{FF2B5EF4-FFF2-40B4-BE49-F238E27FC236}">
                <a16:creationId xmlns:a16="http://schemas.microsoft.com/office/drawing/2014/main" id="{823CF345-E923-4A89-8C0E-8AC227B75151}"/>
              </a:ext>
            </a:extLst>
          </p:cNvPr>
          <p:cNvCxnSpPr>
            <a:cxnSpLocks/>
          </p:cNvCxnSpPr>
          <p:nvPr/>
        </p:nvCxnSpPr>
        <p:spPr>
          <a:xfrm flipH="1" flipV="1">
            <a:off x="2928485" y="4426676"/>
            <a:ext cx="1179004" cy="493873"/>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D5E4FF3-0B37-4CCD-8C14-8F6CA9655CA0}"/>
              </a:ext>
            </a:extLst>
          </p:cNvPr>
          <p:cNvSpPr txBox="1"/>
          <p:nvPr/>
        </p:nvSpPr>
        <p:spPr>
          <a:xfrm>
            <a:off x="855277" y="4957175"/>
            <a:ext cx="2428531" cy="1261884"/>
          </a:xfrm>
          <a:prstGeom prst="rect">
            <a:avLst/>
          </a:prstGeom>
          <a:noFill/>
        </p:spPr>
        <p:txBody>
          <a:bodyPr wrap="square" rtlCol="0">
            <a:spAutoFit/>
          </a:bodyPr>
          <a:lstStyle/>
          <a:p>
            <a:r>
              <a:rPr lang="en-ZA" sz="2000" b="1" dirty="0"/>
              <a:t>- - Mistrustful of ability</a:t>
            </a:r>
            <a:r>
              <a:rPr lang="en-ZA" sz="2000" dirty="0"/>
              <a:t> –</a:t>
            </a:r>
            <a:r>
              <a:rPr lang="en-ZA" dirty="0"/>
              <a:t> ‘</a:t>
            </a:r>
            <a:r>
              <a:rPr lang="en-ZA" dirty="0" err="1"/>
              <a:t>Scatterbrained</a:t>
            </a:r>
            <a:r>
              <a:rPr lang="en-ZA" dirty="0"/>
              <a:t>’, defer responsibility.</a:t>
            </a:r>
          </a:p>
        </p:txBody>
      </p:sp>
      <p:sp>
        <p:nvSpPr>
          <p:cNvPr id="23" name="Oval 22">
            <a:extLst>
              <a:ext uri="{FF2B5EF4-FFF2-40B4-BE49-F238E27FC236}">
                <a16:creationId xmlns:a16="http://schemas.microsoft.com/office/drawing/2014/main" id="{77E7BA9E-F3D7-4516-A51E-E76B5170FF74}"/>
              </a:ext>
            </a:extLst>
          </p:cNvPr>
          <p:cNvSpPr/>
          <p:nvPr/>
        </p:nvSpPr>
        <p:spPr>
          <a:xfrm>
            <a:off x="6410180" y="4525880"/>
            <a:ext cx="2180493" cy="773723"/>
          </a:xfrm>
          <a:prstGeom prst="ellipse">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TextBox 23">
            <a:extLst>
              <a:ext uri="{FF2B5EF4-FFF2-40B4-BE49-F238E27FC236}">
                <a16:creationId xmlns:a16="http://schemas.microsoft.com/office/drawing/2014/main" id="{2A436625-A1A6-4C89-800D-D2A1F58B8C2C}"/>
              </a:ext>
            </a:extLst>
          </p:cNvPr>
          <p:cNvSpPr txBox="1"/>
          <p:nvPr/>
        </p:nvSpPr>
        <p:spPr>
          <a:xfrm>
            <a:off x="9525447" y="3811123"/>
            <a:ext cx="2254166" cy="1231106"/>
          </a:xfrm>
          <a:prstGeom prst="rect">
            <a:avLst/>
          </a:prstGeom>
          <a:noFill/>
        </p:spPr>
        <p:txBody>
          <a:bodyPr wrap="square" rtlCol="0">
            <a:spAutoFit/>
          </a:bodyPr>
          <a:lstStyle/>
          <a:p>
            <a:r>
              <a:rPr lang="en-ZA" sz="2000" b="1" dirty="0"/>
              <a:t>++ Generosity </a:t>
            </a:r>
            <a:r>
              <a:rPr lang="en-ZA" sz="2000" dirty="0"/>
              <a:t> </a:t>
            </a:r>
            <a:r>
              <a:rPr lang="en-ZA" dirty="0"/>
              <a:t>- Opportunities to engage in helpful behaviour. </a:t>
            </a:r>
            <a:endParaRPr lang="en-ZA" b="1" dirty="0"/>
          </a:p>
        </p:txBody>
      </p:sp>
      <p:cxnSp>
        <p:nvCxnSpPr>
          <p:cNvPr id="27" name="Straight Connector 26">
            <a:extLst>
              <a:ext uri="{FF2B5EF4-FFF2-40B4-BE49-F238E27FC236}">
                <a16:creationId xmlns:a16="http://schemas.microsoft.com/office/drawing/2014/main" id="{2CB8FBC9-1FE0-4438-9183-30F7CC92C663}"/>
              </a:ext>
            </a:extLst>
          </p:cNvPr>
          <p:cNvCxnSpPr>
            <a:stCxn id="23" idx="6"/>
          </p:cNvCxnSpPr>
          <p:nvPr/>
        </p:nvCxnSpPr>
        <p:spPr>
          <a:xfrm flipV="1">
            <a:off x="8590673" y="4206240"/>
            <a:ext cx="1007028" cy="706502"/>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1555316-F7DE-4F9B-87C5-AC2778802B6D}"/>
              </a:ext>
            </a:extLst>
          </p:cNvPr>
          <p:cNvSpPr txBox="1"/>
          <p:nvPr/>
        </p:nvSpPr>
        <p:spPr>
          <a:xfrm>
            <a:off x="9567754" y="5164380"/>
            <a:ext cx="2163089" cy="1538883"/>
          </a:xfrm>
          <a:prstGeom prst="rect">
            <a:avLst/>
          </a:prstGeom>
          <a:noFill/>
        </p:spPr>
        <p:txBody>
          <a:bodyPr wrap="square" rtlCol="0">
            <a:spAutoFit/>
          </a:bodyPr>
          <a:lstStyle/>
          <a:p>
            <a:r>
              <a:rPr lang="en-ZA" sz="2000" dirty="0"/>
              <a:t>- - </a:t>
            </a:r>
            <a:r>
              <a:rPr lang="en-ZA" sz="2000" b="1" dirty="0"/>
              <a:t>“Uncaring” behaviour </a:t>
            </a:r>
            <a:r>
              <a:rPr lang="en-ZA" sz="2000" dirty="0"/>
              <a:t> </a:t>
            </a:r>
            <a:r>
              <a:rPr lang="en-ZA" dirty="0"/>
              <a:t>- Can inflict the hurt/abandonment they feel</a:t>
            </a:r>
          </a:p>
        </p:txBody>
      </p:sp>
    </p:spTree>
    <p:extLst>
      <p:ext uri="{BB962C8B-B14F-4D97-AF65-F5344CB8AC3E}">
        <p14:creationId xmlns:p14="http://schemas.microsoft.com/office/powerpoint/2010/main" val="190745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13" grpId="0"/>
      <p:bldP spid="14" grpId="0"/>
      <p:bldP spid="15" grpId="0"/>
      <p:bldP spid="16" grpId="0" animBg="1"/>
      <p:bldP spid="21" grpId="0"/>
      <p:bldP spid="23" grpId="0" animBg="1"/>
      <p:bldP spid="24"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731FA-3D52-4B00-9894-192814749857}"/>
              </a:ext>
            </a:extLst>
          </p:cNvPr>
          <p:cNvSpPr>
            <a:spLocks noGrp="1"/>
          </p:cNvSpPr>
          <p:nvPr>
            <p:ph type="title"/>
          </p:nvPr>
        </p:nvSpPr>
        <p:spPr/>
        <p:txBody>
          <a:bodyPr/>
          <a:lstStyle/>
          <a:p>
            <a:r>
              <a:rPr lang="en-ZA" dirty="0"/>
              <a:t>Students</a:t>
            </a:r>
          </a:p>
        </p:txBody>
      </p:sp>
      <p:sp>
        <p:nvSpPr>
          <p:cNvPr id="3" name="Content Placeholder 2">
            <a:extLst>
              <a:ext uri="{FF2B5EF4-FFF2-40B4-BE49-F238E27FC236}">
                <a16:creationId xmlns:a16="http://schemas.microsoft.com/office/drawing/2014/main" id="{FDEA0D7E-CE8E-4C1A-B084-198185EBCC9B}"/>
              </a:ext>
            </a:extLst>
          </p:cNvPr>
          <p:cNvSpPr>
            <a:spLocks noGrp="1"/>
          </p:cNvSpPr>
          <p:nvPr>
            <p:ph idx="1"/>
          </p:nvPr>
        </p:nvSpPr>
        <p:spPr>
          <a:xfrm>
            <a:off x="1251677" y="1874517"/>
            <a:ext cx="10396371" cy="4005075"/>
          </a:xfrm>
        </p:spPr>
        <p:txBody>
          <a:bodyPr>
            <a:normAutofit fontScale="92500" lnSpcReduction="20000"/>
          </a:bodyPr>
          <a:lstStyle/>
          <a:p>
            <a:r>
              <a:rPr lang="en-ZA" sz="4000" dirty="0"/>
              <a:t>Devon</a:t>
            </a:r>
          </a:p>
          <a:p>
            <a:r>
              <a:rPr lang="en-ZA" sz="4000" dirty="0"/>
              <a:t>Student words: </a:t>
            </a:r>
          </a:p>
          <a:p>
            <a:pPr lvl="1"/>
            <a:r>
              <a:rPr lang="en-ZA" sz="4000" dirty="0"/>
              <a:t>“I appreciate it when my teacher…”</a:t>
            </a:r>
          </a:p>
          <a:p>
            <a:pPr lvl="1"/>
            <a:r>
              <a:rPr lang="en-ZA" sz="4000" dirty="0"/>
              <a:t>“I dislike when my teacher…”</a:t>
            </a:r>
          </a:p>
          <a:p>
            <a:r>
              <a:rPr lang="en-ZA" sz="4200" dirty="0"/>
              <a:t>Coaches</a:t>
            </a:r>
          </a:p>
          <a:p>
            <a:pPr lvl="1"/>
            <a:endParaRPr lang="en-ZA" dirty="0"/>
          </a:p>
          <a:p>
            <a:pPr marL="0" indent="0">
              <a:buNone/>
            </a:pPr>
            <a:r>
              <a:rPr lang="en-ZA" dirty="0"/>
              <a:t> </a:t>
            </a:r>
          </a:p>
        </p:txBody>
      </p:sp>
    </p:spTree>
    <p:extLst>
      <p:ext uri="{BB962C8B-B14F-4D97-AF65-F5344CB8AC3E}">
        <p14:creationId xmlns:p14="http://schemas.microsoft.com/office/powerpoint/2010/main" val="4268786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AF19-D2D5-4301-9E89-D0CC26F17A1B}"/>
              </a:ext>
            </a:extLst>
          </p:cNvPr>
          <p:cNvSpPr>
            <a:spLocks noGrp="1"/>
          </p:cNvSpPr>
          <p:nvPr>
            <p:ph type="title"/>
          </p:nvPr>
        </p:nvSpPr>
        <p:spPr/>
        <p:txBody>
          <a:bodyPr/>
          <a:lstStyle/>
          <a:p>
            <a:r>
              <a:rPr lang="en-ZA" dirty="0"/>
              <a:t>connecting</a:t>
            </a:r>
          </a:p>
        </p:txBody>
      </p:sp>
      <p:sp>
        <p:nvSpPr>
          <p:cNvPr id="3" name="Content Placeholder 2">
            <a:extLst>
              <a:ext uri="{FF2B5EF4-FFF2-40B4-BE49-F238E27FC236}">
                <a16:creationId xmlns:a16="http://schemas.microsoft.com/office/drawing/2014/main" id="{914BDD0E-E606-42C3-ACB3-2EF021AF8AB0}"/>
              </a:ext>
            </a:extLst>
          </p:cNvPr>
          <p:cNvSpPr>
            <a:spLocks noGrp="1"/>
          </p:cNvSpPr>
          <p:nvPr>
            <p:ph idx="1"/>
          </p:nvPr>
        </p:nvSpPr>
        <p:spPr>
          <a:xfrm>
            <a:off x="1251678" y="1389893"/>
            <a:ext cx="10178322" cy="4166533"/>
          </a:xfrm>
        </p:spPr>
        <p:txBody>
          <a:bodyPr>
            <a:normAutofit fontScale="85000" lnSpcReduction="10000"/>
          </a:bodyPr>
          <a:lstStyle/>
          <a:p>
            <a:pPr marL="457200" indent="-457200">
              <a:buFont typeface="+mj-lt"/>
              <a:buAutoNum type="arabicPeriod"/>
            </a:pPr>
            <a:r>
              <a:rPr lang="en-ZA" sz="2600" dirty="0"/>
              <a:t>Don’t take it personally – model self-regulation</a:t>
            </a:r>
          </a:p>
          <a:p>
            <a:pPr marL="457200" indent="-457200">
              <a:buFont typeface="+mj-lt"/>
              <a:buAutoNum type="arabicPeriod"/>
            </a:pPr>
            <a:r>
              <a:rPr lang="en-ZA" sz="2600" dirty="0"/>
              <a:t>Watch out for assumptions</a:t>
            </a:r>
          </a:p>
          <a:p>
            <a:pPr marL="457200" indent="-457200">
              <a:buFont typeface="+mj-lt"/>
              <a:buAutoNum type="arabicPeriod"/>
            </a:pPr>
            <a:r>
              <a:rPr lang="en-ZA" sz="2600" dirty="0"/>
              <a:t>Kids do well if they can – Skill not Will</a:t>
            </a:r>
          </a:p>
          <a:p>
            <a:pPr marL="457200" indent="-457200">
              <a:buFont typeface="+mj-lt"/>
              <a:buAutoNum type="arabicPeriod"/>
            </a:pPr>
            <a:r>
              <a:rPr lang="en-ZA" sz="2600" dirty="0"/>
              <a:t>Adding YET to the journey – “John doesn’t know how to pay attention … YET”</a:t>
            </a:r>
          </a:p>
          <a:p>
            <a:pPr marL="457200" indent="-457200">
              <a:buFont typeface="+mj-lt"/>
              <a:buAutoNum type="arabicPeriod"/>
            </a:pPr>
            <a:r>
              <a:rPr lang="en-ZA" sz="2600" dirty="0"/>
              <a:t>Repeat expectations, and reward/positive affirmation when they are met                                       – I SEE YOU</a:t>
            </a:r>
          </a:p>
          <a:p>
            <a:pPr marL="457200" indent="-457200">
              <a:buFont typeface="+mj-lt"/>
              <a:buAutoNum type="arabicPeriod"/>
            </a:pPr>
            <a:r>
              <a:rPr lang="en-ZA" sz="2600" dirty="0"/>
              <a:t>Everyone belongs – by virtue of being in a class – each student has a role </a:t>
            </a:r>
          </a:p>
          <a:p>
            <a:pPr marL="457200" indent="-457200">
              <a:buFont typeface="+mj-lt"/>
              <a:buAutoNum type="arabicPeriod"/>
            </a:pPr>
            <a:r>
              <a:rPr lang="en-ZA" sz="2600" dirty="0"/>
              <a:t>Safe to take learning risks – Affirm EFFORTS over RESULTS - Unconditional regard.</a:t>
            </a:r>
          </a:p>
          <a:p>
            <a:pPr marL="457200" indent="-457200">
              <a:buFont typeface="+mj-lt"/>
              <a:buAutoNum type="arabicPeriod"/>
            </a:pPr>
            <a:r>
              <a:rPr lang="en-ZA" sz="2600" dirty="0"/>
              <a:t>Start fresh everyday</a:t>
            </a:r>
          </a:p>
          <a:p>
            <a:endParaRPr lang="en-ZA" dirty="0"/>
          </a:p>
        </p:txBody>
      </p:sp>
      <p:sp>
        <p:nvSpPr>
          <p:cNvPr id="4" name="TextBox 3">
            <a:extLst>
              <a:ext uri="{FF2B5EF4-FFF2-40B4-BE49-F238E27FC236}">
                <a16:creationId xmlns:a16="http://schemas.microsoft.com/office/drawing/2014/main" id="{63C6A046-5160-43F8-BC00-6BB2649E1539}"/>
              </a:ext>
            </a:extLst>
          </p:cNvPr>
          <p:cNvSpPr txBox="1"/>
          <p:nvPr/>
        </p:nvSpPr>
        <p:spPr>
          <a:xfrm>
            <a:off x="5394960" y="5556426"/>
            <a:ext cx="6035040" cy="923330"/>
          </a:xfrm>
          <a:prstGeom prst="rect">
            <a:avLst/>
          </a:prstGeom>
          <a:noFill/>
        </p:spPr>
        <p:txBody>
          <a:bodyPr wrap="square" rtlCol="0">
            <a:spAutoFit/>
          </a:bodyPr>
          <a:lstStyle/>
          <a:p>
            <a:r>
              <a:rPr lang="en-ZA" dirty="0"/>
              <a:t>Circle of Courage, Dr </a:t>
            </a:r>
            <a:r>
              <a:rPr lang="en-ZA" dirty="0" err="1"/>
              <a:t>Ablon</a:t>
            </a:r>
            <a:r>
              <a:rPr lang="en-ZA" dirty="0"/>
              <a:t>, and Grace Dearborn – Compassionate School Discipline (Learning and the Brain Conference) - Educating with Empathy</a:t>
            </a:r>
          </a:p>
        </p:txBody>
      </p:sp>
    </p:spTree>
    <p:extLst>
      <p:ext uri="{BB962C8B-B14F-4D97-AF65-F5344CB8AC3E}">
        <p14:creationId xmlns:p14="http://schemas.microsoft.com/office/powerpoint/2010/main" val="258020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383</TotalTime>
  <Words>1232</Words>
  <Application>Microsoft Office PowerPoint</Application>
  <PresentationFormat>Widescreen</PresentationFormat>
  <Paragraphs>121</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Gill Sans MT</vt:lpstr>
      <vt:lpstr>Impact</vt:lpstr>
      <vt:lpstr>Karma</vt:lpstr>
      <vt:lpstr>Wingdings</vt:lpstr>
      <vt:lpstr>Badge</vt:lpstr>
      <vt:lpstr>Connection</vt:lpstr>
      <vt:lpstr>Think of:</vt:lpstr>
      <vt:lpstr>Responses</vt:lpstr>
      <vt:lpstr>Shame and stigma</vt:lpstr>
      <vt:lpstr>Fear response in teens</vt:lpstr>
      <vt:lpstr>Challenging behaviour</vt:lpstr>
      <vt:lpstr>Circle of courage</vt:lpstr>
      <vt:lpstr>Students</vt:lpstr>
      <vt:lpstr>connecting</vt:lpstr>
      <vt:lpstr>Thoughts or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Connection &amp; Communication</dc:title>
  <dc:creator>Casey Anley D</dc:creator>
  <cp:lastModifiedBy>Casey Anley D</cp:lastModifiedBy>
  <cp:revision>32</cp:revision>
  <cp:lastPrinted>2019-04-09T16:47:13Z</cp:lastPrinted>
  <dcterms:created xsi:type="dcterms:W3CDTF">2019-04-08T10:10:17Z</dcterms:created>
  <dcterms:modified xsi:type="dcterms:W3CDTF">2019-04-10T08:01:55Z</dcterms:modified>
</cp:coreProperties>
</file>